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4" r:id="rId1"/>
    <p:sldMasterId id="2147483727" r:id="rId2"/>
    <p:sldMasterId id="2147483754" r:id="rId3"/>
  </p:sldMasterIdLst>
  <p:notesMasterIdLst>
    <p:notesMasterId r:id="rId37"/>
  </p:notesMasterIdLst>
  <p:handoutMasterIdLst>
    <p:handoutMasterId r:id="rId38"/>
  </p:handoutMasterIdLst>
  <p:sldIdLst>
    <p:sldId id="620" r:id="rId4"/>
    <p:sldId id="571" r:id="rId5"/>
    <p:sldId id="616" r:id="rId6"/>
    <p:sldId id="623" r:id="rId7"/>
    <p:sldId id="630" r:id="rId8"/>
    <p:sldId id="629" r:id="rId9"/>
    <p:sldId id="613" r:id="rId10"/>
    <p:sldId id="611" r:id="rId11"/>
    <p:sldId id="624" r:id="rId12"/>
    <p:sldId id="609" r:id="rId13"/>
    <p:sldId id="621" r:id="rId14"/>
    <p:sldId id="608" r:id="rId15"/>
    <p:sldId id="625" r:id="rId16"/>
    <p:sldId id="631" r:id="rId17"/>
    <p:sldId id="632" r:id="rId18"/>
    <p:sldId id="618" r:id="rId19"/>
    <p:sldId id="594" r:id="rId20"/>
    <p:sldId id="570" r:id="rId21"/>
    <p:sldId id="562" r:id="rId22"/>
    <p:sldId id="561" r:id="rId23"/>
    <p:sldId id="607" r:id="rId24"/>
    <p:sldId id="566" r:id="rId25"/>
    <p:sldId id="572" r:id="rId26"/>
    <p:sldId id="567" r:id="rId27"/>
    <p:sldId id="569" r:id="rId28"/>
    <p:sldId id="568" r:id="rId29"/>
    <p:sldId id="573" r:id="rId30"/>
    <p:sldId id="591" r:id="rId31"/>
    <p:sldId id="574" r:id="rId32"/>
    <p:sldId id="589" r:id="rId33"/>
    <p:sldId id="593" r:id="rId34"/>
    <p:sldId id="595" r:id="rId35"/>
    <p:sldId id="586"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onio Jose David de Lima" initials="AJDdL" lastIdx="0" clrIdx="0">
    <p:extLst>
      <p:ext uri="{19B8F6BF-5375-455C-9EA6-DF929625EA0E}">
        <p15:presenceInfo xmlns:p15="http://schemas.microsoft.com/office/powerpoint/2012/main" userId="S::antonio.david@bcb.gov.br::601e4b01-d4c9-4783-865f-cee69fa0a2d3" providerId="AD"/>
      </p:ext>
    </p:extLst>
  </p:cmAuthor>
  <p:cmAuthor id="2" name="Alexandre Kornelius" initials="AK" lastIdx="1" clrIdx="1">
    <p:extLst>
      <p:ext uri="{19B8F6BF-5375-455C-9EA6-DF929625EA0E}">
        <p15:presenceInfo xmlns:p15="http://schemas.microsoft.com/office/powerpoint/2012/main" userId="S::alexandre.kornelius@bcb.gov.br::3986783f-e13d-42f5-a5cd-c9e17f718e74" providerId="AD"/>
      </p:ext>
    </p:extLst>
  </p:cmAuthor>
  <p:cmAuthor id="3" name="Marcos Valli Jorge" initials="MVJ" lastIdx="1" clrIdx="2">
    <p:extLst>
      <p:ext uri="{19B8F6BF-5375-455C-9EA6-DF929625EA0E}">
        <p15:presenceInfo xmlns:p15="http://schemas.microsoft.com/office/powerpoint/2012/main" userId="Marcos Valli Jorg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5C79"/>
    <a:srgbClr val="255E91"/>
    <a:srgbClr val="97B9E0"/>
    <a:srgbClr val="C5E0B4"/>
    <a:srgbClr val="477CAB"/>
    <a:srgbClr val="FFF2CC"/>
    <a:srgbClr val="F8CBAD"/>
    <a:srgbClr val="477CAC"/>
    <a:srgbClr val="255EC3"/>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Estilo Médio 3 - Ênfase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Estilo Mé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enhum Estilo, Nenhuma Grad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Estilo Claro 1 - Ênfas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DA37D80-6434-44D0-A028-1B22A696006F}" styleName="Estilo Claro 3 - Ênfase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Estilo Claro 3 - Ênfas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576" autoAdjust="0"/>
    <p:restoredTop sz="87701" autoAdjust="0"/>
  </p:normalViewPr>
  <p:slideViewPr>
    <p:cSldViewPr snapToGrid="0">
      <p:cViewPr varScale="1">
        <p:scale>
          <a:sx n="102" d="100"/>
          <a:sy n="102" d="100"/>
        </p:scale>
        <p:origin x="1380" y="108"/>
      </p:cViewPr>
      <p:guideLst>
        <p:guide orient="horz" pos="2160"/>
        <p:guide pos="3840"/>
      </p:guideLst>
    </p:cSldViewPr>
  </p:slideViewPr>
  <p:outlineViewPr>
    <p:cViewPr>
      <p:scale>
        <a:sx n="33" d="100"/>
        <a:sy n="33" d="100"/>
      </p:scale>
      <p:origin x="0" y="-3294"/>
    </p:cViewPr>
  </p:outlineViewPr>
  <p:notesTextViewPr>
    <p:cViewPr>
      <p:scale>
        <a:sx n="3" d="2"/>
        <a:sy n="3" d="2"/>
      </p:scale>
      <p:origin x="0" y="0"/>
    </p:cViewPr>
  </p:notesTextViewPr>
  <p:sorterViewPr>
    <p:cViewPr varScale="1">
      <p:scale>
        <a:sx n="100" d="100"/>
        <a:sy n="100" d="100"/>
      </p:scale>
      <p:origin x="0" y="-4344"/>
    </p:cViewPr>
  </p:sorterViewPr>
  <p:notesViewPr>
    <p:cSldViewPr snapToGrid="0">
      <p:cViewPr varScale="1">
        <p:scale>
          <a:sx n="89" d="100"/>
          <a:sy n="89" d="100"/>
        </p:scale>
        <p:origin x="379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D:\Valli\Samba%20-%20Energia\Samba%20-%20Energia%20-%20v2.7.5%20-%20Climate%20Policies%20-%20Calibrado%20-%20CEMLA&amp;WP\Paper%20-%20Vers&#245;es%20e%20Apresenta&#231;&#245;es\Submetido%20ao%20BIS_Bogot&#225;\Total%20energy%20supply%20(TES)%20per%20capit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724323954619702E-2"/>
          <c:y val="9.3839342188488301E-2"/>
          <c:w val="0.88816161823420281"/>
          <c:h val="0.76510172471325333"/>
        </c:manualLayout>
      </c:layout>
      <c:lineChart>
        <c:grouping val="standard"/>
        <c:varyColors val="0"/>
        <c:ser>
          <c:idx val="0"/>
          <c:order val="0"/>
          <c:tx>
            <c:strRef>
              <c:f>'Total energy supply (TES) per c'!$G$5</c:f>
              <c:strCache>
                <c:ptCount val="1"/>
                <c:pt idx="0">
                  <c:v>USA</c:v>
                </c:pt>
              </c:strCache>
            </c:strRef>
          </c:tx>
          <c:spPr>
            <a:ln w="28575" cap="rnd">
              <a:solidFill>
                <a:srgbClr val="FF0000"/>
              </a:solidFill>
              <a:round/>
            </a:ln>
            <a:effectLst/>
          </c:spPr>
          <c:marker>
            <c:symbol val="none"/>
          </c:marker>
          <c:cat>
            <c:numRef>
              <c:f>'Total energy supply (TES) per c'!$A$6:$A$39</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'Total energy supply (TES) per c'!$G$6:$G$39</c:f>
              <c:numCache>
                <c:formatCode>_(* #,##0.00_);_(* \(#,##0.00\);_(* "-"??_);_(@_)</c:formatCode>
                <c:ptCount val="34"/>
                <c:pt idx="0">
                  <c:v>7.6519999999999992</c:v>
                </c:pt>
                <c:pt idx="1">
                  <c:v>7.6129999999999995</c:v>
                </c:pt>
                <c:pt idx="2">
                  <c:v>7.6630000000000003</c:v>
                </c:pt>
                <c:pt idx="3">
                  <c:v>7.6970000000000001</c:v>
                </c:pt>
                <c:pt idx="4">
                  <c:v>7.7449999999999992</c:v>
                </c:pt>
                <c:pt idx="5">
                  <c:v>7.7519999999999998</c:v>
                </c:pt>
                <c:pt idx="6">
                  <c:v>7.8319999999999999</c:v>
                </c:pt>
                <c:pt idx="7">
                  <c:v>7.8170000000000002</c:v>
                </c:pt>
                <c:pt idx="8">
                  <c:v>7.7919999999999998</c:v>
                </c:pt>
                <c:pt idx="9">
                  <c:v>7.9119999999999999</c:v>
                </c:pt>
                <c:pt idx="10">
                  <c:v>8.048</c:v>
                </c:pt>
                <c:pt idx="11">
                  <c:v>7.8170000000000002</c:v>
                </c:pt>
                <c:pt idx="12">
                  <c:v>7.8310000000000004</c:v>
                </c:pt>
                <c:pt idx="13">
                  <c:v>7.7769999999999992</c:v>
                </c:pt>
                <c:pt idx="14">
                  <c:v>7.8660000000000005</c:v>
                </c:pt>
                <c:pt idx="15">
                  <c:v>7.8310000000000004</c:v>
                </c:pt>
                <c:pt idx="16">
                  <c:v>7.6829999999999998</c:v>
                </c:pt>
                <c:pt idx="17">
                  <c:v>7.7440000000000007</c:v>
                </c:pt>
                <c:pt idx="18">
                  <c:v>7.4739999999999993</c:v>
                </c:pt>
                <c:pt idx="19">
                  <c:v>7.0430000000000001</c:v>
                </c:pt>
                <c:pt idx="20">
                  <c:v>7.1510000000000007</c:v>
                </c:pt>
                <c:pt idx="21">
                  <c:v>6.9989999999999997</c:v>
                </c:pt>
                <c:pt idx="22">
                  <c:v>6.8119999999999994</c:v>
                </c:pt>
                <c:pt idx="23">
                  <c:v>6.8800000000000008</c:v>
                </c:pt>
                <c:pt idx="24">
                  <c:v>6.9079999999999995</c:v>
                </c:pt>
                <c:pt idx="25">
                  <c:v>6.7809999999999997</c:v>
                </c:pt>
                <c:pt idx="26">
                  <c:v>6.657</c:v>
                </c:pt>
                <c:pt idx="27">
                  <c:v>6.5840000000000005</c:v>
                </c:pt>
                <c:pt idx="28">
                  <c:v>6.730999999999999</c:v>
                </c:pt>
                <c:pt idx="29">
                  <c:v>6.6920000000000002</c:v>
                </c:pt>
                <c:pt idx="30">
                  <c:v>6.133</c:v>
                </c:pt>
                <c:pt idx="31">
                  <c:v>6.4359999999999991</c:v>
                </c:pt>
                <c:pt idx="32">
                  <c:v>6.5140000000000002</c:v>
                </c:pt>
                <c:pt idx="33">
                  <c:v>6.423</c:v>
                </c:pt>
              </c:numCache>
            </c:numRef>
          </c:val>
          <c:smooth val="0"/>
          <c:extLst>
            <c:ext xmlns:c16="http://schemas.microsoft.com/office/drawing/2014/chart" uri="{C3380CC4-5D6E-409C-BE32-E72D297353CC}">
              <c16:uniqueId val="{00000000-4CA1-4A91-86ED-4C5C47C949A0}"/>
            </c:ext>
          </c:extLst>
        </c:ser>
        <c:ser>
          <c:idx val="1"/>
          <c:order val="1"/>
          <c:tx>
            <c:strRef>
              <c:f>'Total energy supply (TES) per c'!$H$5</c:f>
              <c:strCache>
                <c:ptCount val="1"/>
                <c:pt idx="0">
                  <c:v>Brazil</c:v>
                </c:pt>
              </c:strCache>
            </c:strRef>
          </c:tx>
          <c:spPr>
            <a:ln w="28575" cap="rnd">
              <a:solidFill>
                <a:schemeClr val="accent6"/>
              </a:solidFill>
              <a:round/>
            </a:ln>
            <a:effectLst/>
          </c:spPr>
          <c:marker>
            <c:symbol val="none"/>
          </c:marker>
          <c:cat>
            <c:numRef>
              <c:f>'Total energy supply (TES) per c'!$A$6:$A$39</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'Total energy supply (TES) per c'!$H$6:$H$39</c:f>
              <c:numCache>
                <c:formatCode>_(* #,##0.00_);_(* \(#,##0.00\);_(* "-"??_);_(@_)</c:formatCode>
                <c:ptCount val="34"/>
                <c:pt idx="0">
                  <c:v>0.93299999999999994</c:v>
                </c:pt>
                <c:pt idx="1">
                  <c:v>0.93299999999999994</c:v>
                </c:pt>
                <c:pt idx="2">
                  <c:v>0.92800000000000005</c:v>
                </c:pt>
                <c:pt idx="3">
                  <c:v>0.93599999999999994</c:v>
                </c:pt>
                <c:pt idx="4">
                  <c:v>0.97</c:v>
                </c:pt>
                <c:pt idx="5">
                  <c:v>0.9880000000000001</c:v>
                </c:pt>
                <c:pt idx="6">
                  <c:v>1.024</c:v>
                </c:pt>
                <c:pt idx="7">
                  <c:v>1.06</c:v>
                </c:pt>
                <c:pt idx="8">
                  <c:v>1.07</c:v>
                </c:pt>
                <c:pt idx="9">
                  <c:v>1.08</c:v>
                </c:pt>
                <c:pt idx="10">
                  <c:v>1.07</c:v>
                </c:pt>
                <c:pt idx="11">
                  <c:v>1.075</c:v>
                </c:pt>
                <c:pt idx="12">
                  <c:v>1.091</c:v>
                </c:pt>
                <c:pt idx="13">
                  <c:v>1.0960000000000001</c:v>
                </c:pt>
                <c:pt idx="14">
                  <c:v>1.1439999999999999</c:v>
                </c:pt>
                <c:pt idx="15">
                  <c:v>1.1599999999999999</c:v>
                </c:pt>
                <c:pt idx="16">
                  <c:v>1.1879999999999999</c:v>
                </c:pt>
                <c:pt idx="17">
                  <c:v>1.2429999999999999</c:v>
                </c:pt>
                <c:pt idx="18">
                  <c:v>1.2989999999999999</c:v>
                </c:pt>
                <c:pt idx="19">
                  <c:v>1.2429999999999999</c:v>
                </c:pt>
                <c:pt idx="20">
                  <c:v>1.3620000000000001</c:v>
                </c:pt>
                <c:pt idx="21">
                  <c:v>1.3660000000000001</c:v>
                </c:pt>
                <c:pt idx="22">
                  <c:v>1.407</c:v>
                </c:pt>
                <c:pt idx="23">
                  <c:v>1.46</c:v>
                </c:pt>
                <c:pt idx="24">
                  <c:v>1.4929999999999999</c:v>
                </c:pt>
                <c:pt idx="25">
                  <c:v>1.4520000000000002</c:v>
                </c:pt>
                <c:pt idx="26">
                  <c:v>1.387</c:v>
                </c:pt>
                <c:pt idx="27">
                  <c:v>1.403</c:v>
                </c:pt>
                <c:pt idx="28">
                  <c:v>1.373</c:v>
                </c:pt>
                <c:pt idx="29">
                  <c:v>1.3839999999999999</c:v>
                </c:pt>
                <c:pt idx="30">
                  <c:v>1.347</c:v>
                </c:pt>
                <c:pt idx="31">
                  <c:v>1.395</c:v>
                </c:pt>
                <c:pt idx="32">
                  <c:v>1.3960000000000001</c:v>
                </c:pt>
                <c:pt idx="33">
                  <c:v>1.4410000000000001</c:v>
                </c:pt>
              </c:numCache>
            </c:numRef>
          </c:val>
          <c:smooth val="0"/>
          <c:extLst>
            <c:ext xmlns:c16="http://schemas.microsoft.com/office/drawing/2014/chart" uri="{C3380CC4-5D6E-409C-BE32-E72D297353CC}">
              <c16:uniqueId val="{00000001-4CA1-4A91-86ED-4C5C47C949A0}"/>
            </c:ext>
          </c:extLst>
        </c:ser>
        <c:ser>
          <c:idx val="2"/>
          <c:order val="2"/>
          <c:tx>
            <c:strRef>
              <c:f>'Total energy supply (TES) per c'!$I$5</c:f>
              <c:strCache>
                <c:ptCount val="1"/>
                <c:pt idx="0">
                  <c:v>China</c:v>
                </c:pt>
              </c:strCache>
            </c:strRef>
          </c:tx>
          <c:spPr>
            <a:ln w="28575" cap="rnd">
              <a:solidFill>
                <a:schemeClr val="accent4"/>
              </a:solidFill>
              <a:round/>
            </a:ln>
            <a:effectLst/>
          </c:spPr>
          <c:marker>
            <c:symbol val="none"/>
          </c:marker>
          <c:cat>
            <c:numRef>
              <c:f>'Total energy supply (TES) per c'!$A$6:$A$39</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'Total energy supply (TES) per c'!$I$6:$I$39</c:f>
              <c:numCache>
                <c:formatCode>_(* #,##0.00_);_(* \(#,##0.00\);_(* "-"??_);_(@_)</c:formatCode>
                <c:ptCount val="34"/>
                <c:pt idx="0">
                  <c:v>0.77399999999999991</c:v>
                </c:pt>
                <c:pt idx="1">
                  <c:v>0.74199999999999999</c:v>
                </c:pt>
                <c:pt idx="2">
                  <c:v>0.75900000000000001</c:v>
                </c:pt>
                <c:pt idx="3">
                  <c:v>0.79300000000000004</c:v>
                </c:pt>
                <c:pt idx="4">
                  <c:v>0.82099999999999995</c:v>
                </c:pt>
                <c:pt idx="5">
                  <c:v>0.872</c:v>
                </c:pt>
                <c:pt idx="6">
                  <c:v>0.88600000000000001</c:v>
                </c:pt>
                <c:pt idx="7">
                  <c:v>0.876</c:v>
                </c:pt>
                <c:pt idx="8">
                  <c:v>0.874</c:v>
                </c:pt>
                <c:pt idx="9">
                  <c:v>0.88500000000000001</c:v>
                </c:pt>
                <c:pt idx="10">
                  <c:v>0.90399999999999991</c:v>
                </c:pt>
                <c:pt idx="11">
                  <c:v>0.92699999999999994</c:v>
                </c:pt>
                <c:pt idx="12">
                  <c:v>0.97699999999999998</c:v>
                </c:pt>
                <c:pt idx="13">
                  <c:v>1.1060000000000001</c:v>
                </c:pt>
                <c:pt idx="14">
                  <c:v>1.25</c:v>
                </c:pt>
                <c:pt idx="15">
                  <c:v>1.369</c:v>
                </c:pt>
                <c:pt idx="16">
                  <c:v>1.4889999999999999</c:v>
                </c:pt>
                <c:pt idx="17">
                  <c:v>1.5940000000000001</c:v>
                </c:pt>
                <c:pt idx="18">
                  <c:v>1.6280000000000001</c:v>
                </c:pt>
                <c:pt idx="19">
                  <c:v>1.7269999999999999</c:v>
                </c:pt>
                <c:pt idx="20">
                  <c:v>1.8960000000000001</c:v>
                </c:pt>
                <c:pt idx="21">
                  <c:v>2.024</c:v>
                </c:pt>
                <c:pt idx="22">
                  <c:v>2.081</c:v>
                </c:pt>
                <c:pt idx="23">
                  <c:v>2.1340000000000003</c:v>
                </c:pt>
                <c:pt idx="24">
                  <c:v>2.1740000000000004</c:v>
                </c:pt>
                <c:pt idx="25">
                  <c:v>2.1720000000000002</c:v>
                </c:pt>
                <c:pt idx="26">
                  <c:v>2.1470000000000002</c:v>
                </c:pt>
                <c:pt idx="27">
                  <c:v>2.2130000000000001</c:v>
                </c:pt>
                <c:pt idx="28">
                  <c:v>2.3079999999999998</c:v>
                </c:pt>
                <c:pt idx="29">
                  <c:v>2.4009999999999998</c:v>
                </c:pt>
                <c:pt idx="30">
                  <c:v>2.468</c:v>
                </c:pt>
                <c:pt idx="31">
                  <c:v>2.629</c:v>
                </c:pt>
                <c:pt idx="32">
                  <c:v>2.6850000000000001</c:v>
                </c:pt>
              </c:numCache>
            </c:numRef>
          </c:val>
          <c:smooth val="0"/>
          <c:extLst>
            <c:ext xmlns:c16="http://schemas.microsoft.com/office/drawing/2014/chart" uri="{C3380CC4-5D6E-409C-BE32-E72D297353CC}">
              <c16:uniqueId val="{00000002-4CA1-4A91-86ED-4C5C47C949A0}"/>
            </c:ext>
          </c:extLst>
        </c:ser>
        <c:ser>
          <c:idx val="3"/>
          <c:order val="3"/>
          <c:tx>
            <c:strRef>
              <c:f>'Total energy supply (TES) per c'!$J$5</c:f>
              <c:strCache>
                <c:ptCount val="1"/>
                <c:pt idx="0">
                  <c:v>OECD Europe</c:v>
                </c:pt>
              </c:strCache>
            </c:strRef>
          </c:tx>
          <c:spPr>
            <a:ln w="28575" cap="rnd">
              <a:solidFill>
                <a:schemeClr val="accent5"/>
              </a:solidFill>
              <a:round/>
            </a:ln>
            <a:effectLst/>
          </c:spPr>
          <c:marker>
            <c:symbol val="none"/>
          </c:marker>
          <c:cat>
            <c:numRef>
              <c:f>'Total energy supply (TES) per c'!$A$6:$A$39</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'Total energy supply (TES) per c'!$J$6:$J$39</c:f>
              <c:numCache>
                <c:formatCode>_(* #,##0.00_);_(* \(#,##0.00\);_(* "-"??_);_(@_)</c:formatCode>
                <c:ptCount val="34"/>
                <c:pt idx="0">
                  <c:v>3.2450000000000001</c:v>
                </c:pt>
                <c:pt idx="1">
                  <c:v>3.2669999999999999</c:v>
                </c:pt>
                <c:pt idx="2">
                  <c:v>3.1919999999999997</c:v>
                </c:pt>
                <c:pt idx="3">
                  <c:v>3.1819999999999999</c:v>
                </c:pt>
                <c:pt idx="4">
                  <c:v>3.1620000000000004</c:v>
                </c:pt>
                <c:pt idx="5">
                  <c:v>3.24</c:v>
                </c:pt>
                <c:pt idx="6">
                  <c:v>3.3460000000000001</c:v>
                </c:pt>
                <c:pt idx="7">
                  <c:v>3.3209999999999997</c:v>
                </c:pt>
                <c:pt idx="8">
                  <c:v>3.3429999999999995</c:v>
                </c:pt>
                <c:pt idx="9">
                  <c:v>3.3169999999999997</c:v>
                </c:pt>
                <c:pt idx="10">
                  <c:v>3.335</c:v>
                </c:pt>
                <c:pt idx="11">
                  <c:v>3.3860000000000001</c:v>
                </c:pt>
                <c:pt idx="12">
                  <c:v>3.3670000000000004</c:v>
                </c:pt>
                <c:pt idx="13">
                  <c:v>3.431</c:v>
                </c:pt>
                <c:pt idx="14">
                  <c:v>3.4529999999999998</c:v>
                </c:pt>
                <c:pt idx="15">
                  <c:v>3.45</c:v>
                </c:pt>
                <c:pt idx="16">
                  <c:v>3.464</c:v>
                </c:pt>
                <c:pt idx="17">
                  <c:v>3.3949999999999996</c:v>
                </c:pt>
                <c:pt idx="18">
                  <c:v>3.3679999999999999</c:v>
                </c:pt>
                <c:pt idx="19">
                  <c:v>3.1760000000000002</c:v>
                </c:pt>
                <c:pt idx="20">
                  <c:v>3.2949999999999999</c:v>
                </c:pt>
                <c:pt idx="21">
                  <c:v>3.1679999999999997</c:v>
                </c:pt>
                <c:pt idx="22">
                  <c:v>3.1469999999999998</c:v>
                </c:pt>
                <c:pt idx="23">
                  <c:v>3.1120000000000001</c:v>
                </c:pt>
                <c:pt idx="24">
                  <c:v>2.9849999999999999</c:v>
                </c:pt>
                <c:pt idx="25">
                  <c:v>3.0030000000000001</c:v>
                </c:pt>
                <c:pt idx="26">
                  <c:v>3.0209999999999999</c:v>
                </c:pt>
                <c:pt idx="27">
                  <c:v>3.0620000000000003</c:v>
                </c:pt>
                <c:pt idx="28">
                  <c:v>3.0179999999999998</c:v>
                </c:pt>
                <c:pt idx="29">
                  <c:v>2.9620000000000002</c:v>
                </c:pt>
                <c:pt idx="30">
                  <c:v>2.766</c:v>
                </c:pt>
                <c:pt idx="31">
                  <c:v>2.9170000000000003</c:v>
                </c:pt>
                <c:pt idx="32">
                  <c:v>2.7469999999999999</c:v>
                </c:pt>
                <c:pt idx="33">
                  <c:v>2.6359999999999997</c:v>
                </c:pt>
              </c:numCache>
            </c:numRef>
          </c:val>
          <c:smooth val="0"/>
          <c:extLst>
            <c:ext xmlns:c16="http://schemas.microsoft.com/office/drawing/2014/chart" uri="{C3380CC4-5D6E-409C-BE32-E72D297353CC}">
              <c16:uniqueId val="{00000003-4CA1-4A91-86ED-4C5C47C949A0}"/>
            </c:ext>
          </c:extLst>
        </c:ser>
        <c:dLbls>
          <c:showLegendKey val="0"/>
          <c:showVal val="0"/>
          <c:showCatName val="0"/>
          <c:showSerName val="0"/>
          <c:showPercent val="0"/>
          <c:showBubbleSize val="0"/>
        </c:dLbls>
        <c:smooth val="0"/>
        <c:axId val="673984264"/>
        <c:axId val="673975408"/>
      </c:lineChart>
      <c:catAx>
        <c:axId val="673984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t-BR"/>
          </a:p>
        </c:txPr>
        <c:crossAx val="673975408"/>
        <c:crosses val="autoZero"/>
        <c:auto val="1"/>
        <c:lblAlgn val="ctr"/>
        <c:lblOffset val="100"/>
        <c:noMultiLvlLbl val="0"/>
      </c:catAx>
      <c:valAx>
        <c:axId val="6739754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b="1"/>
                  <a:t>Total energy supply (TES) per capita (toe/inhabitant)</a:t>
                </a:r>
              </a:p>
            </c:rich>
          </c:tx>
          <c:layout>
            <c:manualLayout>
              <c:xMode val="edge"/>
              <c:yMode val="edge"/>
              <c:x val="1.409748048594903E-2"/>
              <c:y val="0.19765645119752767"/>
            </c:manualLayout>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pt-BR"/>
            </a:p>
          </c:txPr>
        </c:title>
        <c:numFmt formatCode="_(* #,##0_);_(* \(#,##0\);_(* &quot;-&quot;_);_(@_)"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t-BR"/>
          </a:p>
        </c:txPr>
        <c:crossAx val="67398426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3" dt="2024-11-04T17:52:03.071" idx="1">
    <p:pos x="10" y="10"/>
    <p:text/>
    <p:extLst>
      <p:ext uri="{C676402C-5697-4E1C-873F-D02D1690AC5C}">
        <p15:threadingInfo xmlns:p15="http://schemas.microsoft.com/office/powerpoint/2012/main" timeZoneBias="18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024C2CC-DB61-4D64-AD55-BCF7E0EB5C6E}" type="datetimeFigureOut">
              <a:rPr lang="pt-BR" smtClean="0"/>
              <a:t>13/11/2024</a:t>
            </a:fld>
            <a:endParaRPr lang="pt-BR"/>
          </a:p>
        </p:txBody>
      </p:sp>
      <p:sp>
        <p:nvSpPr>
          <p:cNvPr id="4" name="Espaço Reservado para Rodapé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391141-BF41-4DA5-82A6-F67F5B20D096}" type="slidenum">
              <a:rPr lang="pt-BR" smtClean="0"/>
              <a:t>‹nº›</a:t>
            </a:fld>
            <a:endParaRPr lang="pt-BR"/>
          </a:p>
        </p:txBody>
      </p:sp>
    </p:spTree>
    <p:extLst>
      <p:ext uri="{BB962C8B-B14F-4D97-AF65-F5344CB8AC3E}">
        <p14:creationId xmlns:p14="http://schemas.microsoft.com/office/powerpoint/2010/main" val="27360617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B55434-EBD5-461C-AE11-8B6F140D8F0D}" type="datetimeFigureOut">
              <a:rPr lang="pt-BR" smtClean="0"/>
              <a:t>13/11/2024</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8112B9-2E9B-409D-91AD-5352A144CD0B}" type="slidenum">
              <a:rPr lang="pt-BR" smtClean="0"/>
              <a:t>‹nº›</a:t>
            </a:fld>
            <a:endParaRPr lang="pt-BR"/>
          </a:p>
        </p:txBody>
      </p:sp>
    </p:spTree>
    <p:extLst>
      <p:ext uri="{BB962C8B-B14F-4D97-AF65-F5344CB8AC3E}">
        <p14:creationId xmlns:p14="http://schemas.microsoft.com/office/powerpoint/2010/main" val="40803694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138112B9-2E9B-409D-91AD-5352A144CD0B}" type="slidenum">
              <a:rPr lang="pt-BR" smtClean="0"/>
              <a:t>6</a:t>
            </a:fld>
            <a:endParaRPr lang="pt-BR"/>
          </a:p>
        </p:txBody>
      </p:sp>
    </p:spTree>
    <p:extLst>
      <p:ext uri="{BB962C8B-B14F-4D97-AF65-F5344CB8AC3E}">
        <p14:creationId xmlns:p14="http://schemas.microsoft.com/office/powerpoint/2010/main" val="3976010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n-US" sz="1200" b="0" i="0" u="none" strike="noStrike" kern="1200" baseline="0" noProof="0" dirty="0" smtClean="0">
                <a:solidFill>
                  <a:schemeClr val="tx1"/>
                </a:solidFill>
                <a:latin typeface="+mn-lt"/>
                <a:ea typeface="+mn-ea"/>
                <a:cs typeface="+mn-cs"/>
              </a:rPr>
              <a:t>The positive variation in renewability, in 2023, occurred due to:</a:t>
            </a:r>
          </a:p>
          <a:p>
            <a:pPr marL="171450" indent="-171450">
              <a:buFont typeface="Arial" panose="020B0604020202020204" pitchFamily="34" charset="0"/>
              <a:buChar char="•"/>
            </a:pPr>
            <a:r>
              <a:rPr lang="en-US" sz="1200" b="0" i="0" u="none" strike="noStrike" kern="1200" baseline="0" noProof="0" dirty="0" smtClean="0">
                <a:solidFill>
                  <a:schemeClr val="tx1"/>
                </a:solidFill>
                <a:latin typeface="+mn-lt"/>
                <a:ea typeface="+mn-ea"/>
                <a:cs typeface="+mn-cs"/>
              </a:rPr>
              <a:t>the maintenance of hydroelectric supply in the country, combined with </a:t>
            </a:r>
          </a:p>
          <a:p>
            <a:pPr marL="171450" indent="-171450">
              <a:buFont typeface="Arial" panose="020B0604020202020204" pitchFamily="34" charset="0"/>
              <a:buChar char="•"/>
            </a:pPr>
            <a:r>
              <a:rPr lang="en-US" sz="1200" b="0" i="0" u="none" strike="noStrike" kern="1200" baseline="0" noProof="0" dirty="0" smtClean="0">
                <a:solidFill>
                  <a:schemeClr val="tx1"/>
                </a:solidFill>
                <a:latin typeface="+mn-lt"/>
                <a:ea typeface="+mn-ea"/>
                <a:cs typeface="+mn-cs"/>
              </a:rPr>
              <a:t>the increase in wind and solar generation, and </a:t>
            </a:r>
          </a:p>
          <a:p>
            <a:pPr marL="171450" indent="-171450">
              <a:buFont typeface="Arial" panose="020B0604020202020204" pitchFamily="34" charset="0"/>
              <a:buChar char="•"/>
            </a:pPr>
            <a:r>
              <a:rPr lang="en-US" sz="1200" b="0" i="0" u="none" strike="noStrike" kern="1200" baseline="0" noProof="0" dirty="0" smtClean="0">
                <a:solidFill>
                  <a:schemeClr val="tx1"/>
                </a:solidFill>
                <a:latin typeface="+mn-lt"/>
                <a:ea typeface="+mn-ea"/>
                <a:cs typeface="+mn-cs"/>
              </a:rPr>
              <a:t>the drop in nonrenewable thermoelectric generation.</a:t>
            </a:r>
            <a:endParaRPr lang="en-US" noProof="0" dirty="0"/>
          </a:p>
        </p:txBody>
      </p:sp>
      <p:sp>
        <p:nvSpPr>
          <p:cNvPr id="4" name="Espaço Reservado para Número de Slide 3"/>
          <p:cNvSpPr>
            <a:spLocks noGrp="1"/>
          </p:cNvSpPr>
          <p:nvPr>
            <p:ph type="sldNum" sz="quarter" idx="10"/>
          </p:nvPr>
        </p:nvSpPr>
        <p:spPr/>
        <p:txBody>
          <a:bodyPr/>
          <a:lstStyle/>
          <a:p>
            <a:fld id="{138112B9-2E9B-409D-91AD-5352A144CD0B}" type="slidenum">
              <a:rPr lang="pt-BR" smtClean="0"/>
              <a:t>7</a:t>
            </a:fld>
            <a:endParaRPr lang="pt-BR"/>
          </a:p>
        </p:txBody>
      </p:sp>
    </p:spTree>
    <p:extLst>
      <p:ext uri="{BB962C8B-B14F-4D97-AF65-F5344CB8AC3E}">
        <p14:creationId xmlns:p14="http://schemas.microsoft.com/office/powerpoint/2010/main" val="3653794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138112B9-2E9B-409D-91AD-5352A144CD0B}" type="slidenum">
              <a:rPr lang="pt-BR" smtClean="0"/>
              <a:t>8</a:t>
            </a:fld>
            <a:endParaRPr lang="pt-BR"/>
          </a:p>
        </p:txBody>
      </p:sp>
    </p:spTree>
    <p:extLst>
      <p:ext uri="{BB962C8B-B14F-4D97-AF65-F5344CB8AC3E}">
        <p14:creationId xmlns:p14="http://schemas.microsoft.com/office/powerpoint/2010/main" val="29090877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138112B9-2E9B-409D-91AD-5352A144CD0B}" type="slidenum">
              <a:rPr lang="pt-BR" smtClean="0"/>
              <a:t>10</a:t>
            </a:fld>
            <a:endParaRPr lang="pt-BR"/>
          </a:p>
        </p:txBody>
      </p:sp>
    </p:spTree>
    <p:extLst>
      <p:ext uri="{BB962C8B-B14F-4D97-AF65-F5344CB8AC3E}">
        <p14:creationId xmlns:p14="http://schemas.microsoft.com/office/powerpoint/2010/main" val="1733491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ráfico ou texto">
    <p:spTree>
      <p:nvGrpSpPr>
        <p:cNvPr id="1" name=""/>
        <p:cNvGrpSpPr/>
        <p:nvPr/>
      </p:nvGrpSpPr>
      <p:grpSpPr>
        <a:xfrm>
          <a:off x="0" y="0"/>
          <a:ext cx="0" cy="0"/>
          <a:chOff x="0" y="0"/>
          <a:chExt cx="0" cy="0"/>
        </a:xfrm>
      </p:grpSpPr>
      <p:sp>
        <p:nvSpPr>
          <p:cNvPr id="4" name="Espaço Reservado para Número de Slide 3"/>
          <p:cNvSpPr>
            <a:spLocks noGrp="1"/>
          </p:cNvSpPr>
          <p:nvPr>
            <p:ph type="sldNum" sz="quarter" idx="11"/>
          </p:nvPr>
        </p:nvSpPr>
        <p:spPr/>
        <p:txBody>
          <a:bodyPr/>
          <a:lstStyle/>
          <a:p>
            <a:fld id="{AD23D900-65C0-49C9-8373-669AF21A8E0C}" type="slidenum">
              <a:rPr lang="pt-BR" smtClean="0"/>
              <a:pPr/>
              <a:t>‹nº›</a:t>
            </a:fld>
            <a:endParaRPr lang="pt-BR" dirty="0"/>
          </a:p>
        </p:txBody>
      </p:sp>
      <p:sp>
        <p:nvSpPr>
          <p:cNvPr id="6" name="Espaço Reservado para Conteúdo 5"/>
          <p:cNvSpPr>
            <a:spLocks noGrp="1"/>
          </p:cNvSpPr>
          <p:nvPr>
            <p:ph sz="quarter" idx="12"/>
          </p:nvPr>
        </p:nvSpPr>
        <p:spPr>
          <a:xfrm>
            <a:off x="480000" y="1424354"/>
            <a:ext cx="11232000" cy="4470029"/>
          </a:xfrm>
          <a:prstGeom prst="rect">
            <a:avLst/>
          </a:prstGeom>
        </p:spPr>
        <p:txBody>
          <a:bodyPr/>
          <a:lstStyle>
            <a:lvl1pPr>
              <a:defRPr sz="2000"/>
            </a:lvl1pPr>
            <a:lvl2pPr>
              <a:defRPr sz="1800"/>
            </a:lvl2pPr>
            <a:lvl3pPr>
              <a:defRPr sz="1600"/>
            </a:lvl3pPr>
            <a:lvl4pPr>
              <a:defRPr sz="1400"/>
            </a:lvl4pPr>
            <a:lvl5pPr>
              <a:defRPr sz="1400"/>
            </a:lvl5pPr>
          </a:lstStyle>
          <a:p>
            <a:pPr lvl="0"/>
            <a:r>
              <a:rPr lang="pt-BR" noProof="0" dirty="0"/>
              <a:t>Clique para editar o texto mestre</a:t>
            </a:r>
          </a:p>
          <a:p>
            <a:pPr lvl="1"/>
            <a:r>
              <a:rPr lang="pt-BR" noProof="0" dirty="0"/>
              <a:t>Segundo nível</a:t>
            </a:r>
          </a:p>
          <a:p>
            <a:pPr lvl="2"/>
            <a:r>
              <a:rPr lang="pt-BR" noProof="0" dirty="0"/>
              <a:t>Terceiro nível</a:t>
            </a:r>
          </a:p>
          <a:p>
            <a:pPr lvl="3"/>
            <a:r>
              <a:rPr lang="pt-BR" noProof="0" dirty="0"/>
              <a:t>Quarto nível</a:t>
            </a:r>
          </a:p>
          <a:p>
            <a:pPr lvl="4"/>
            <a:r>
              <a:rPr lang="pt-BR" noProof="0" dirty="0"/>
              <a:t>Quinto nível</a:t>
            </a:r>
          </a:p>
        </p:txBody>
      </p:sp>
      <p:sp>
        <p:nvSpPr>
          <p:cNvPr id="9" name="Título 8"/>
          <p:cNvSpPr>
            <a:spLocks noGrp="1"/>
          </p:cNvSpPr>
          <p:nvPr>
            <p:ph type="title"/>
          </p:nvPr>
        </p:nvSpPr>
        <p:spPr>
          <a:xfrm>
            <a:off x="480000" y="360000"/>
            <a:ext cx="11232000" cy="1064354"/>
          </a:xfrm>
        </p:spPr>
        <p:txBody>
          <a:bodyPr/>
          <a:lstStyle/>
          <a:p>
            <a:r>
              <a:rPr lang="pt-BR" noProof="0" dirty="0"/>
              <a:t>Clique para editar o título mestre</a:t>
            </a:r>
          </a:p>
        </p:txBody>
      </p:sp>
      <p:sp>
        <p:nvSpPr>
          <p:cNvPr id="13" name="Espaço Reservado para Rodapé 12"/>
          <p:cNvSpPr>
            <a:spLocks noGrp="1"/>
          </p:cNvSpPr>
          <p:nvPr>
            <p:ph type="ftr" sz="quarter" idx="14"/>
          </p:nvPr>
        </p:nvSpPr>
        <p:spPr/>
        <p:txBody>
          <a:bodyPr/>
          <a:lstStyle>
            <a:lvl1pPr>
              <a:defRPr/>
            </a:lvl1pPr>
          </a:lstStyle>
          <a:p>
            <a:r>
              <a:rPr lang="en-US" dirty="0" smtClean="0"/>
              <a:t>									14th BIS CCA Research Conference – Bogotá – 2024</a:t>
            </a:r>
            <a:endParaRPr lang="pt-BR" dirty="0"/>
          </a:p>
        </p:txBody>
      </p:sp>
      <p:sp>
        <p:nvSpPr>
          <p:cNvPr id="3" name="Espaço Reservado para Texto 2"/>
          <p:cNvSpPr>
            <a:spLocks noGrp="1"/>
          </p:cNvSpPr>
          <p:nvPr>
            <p:ph type="body" sz="quarter" idx="15" hasCustomPrompt="1"/>
          </p:nvPr>
        </p:nvSpPr>
        <p:spPr>
          <a:xfrm>
            <a:off x="0" y="5905092"/>
            <a:ext cx="12192000" cy="238854"/>
          </a:xfrm>
          <a:prstGeom prst="rect">
            <a:avLst/>
          </a:prstGeom>
        </p:spPr>
        <p:txBody>
          <a:bodyPr/>
          <a:lstStyle>
            <a:lvl1pPr marL="0" indent="0">
              <a:buNone/>
              <a:defRPr sz="1000"/>
            </a:lvl1pPr>
          </a:lstStyle>
          <a:p>
            <a:pPr lvl="0"/>
            <a:r>
              <a:rPr lang="pt-BR" dirty="0"/>
              <a:t>Fonte: </a:t>
            </a:r>
          </a:p>
        </p:txBody>
      </p:sp>
    </p:spTree>
    <p:extLst>
      <p:ext uri="{BB962C8B-B14F-4D97-AF65-F5344CB8AC3E}">
        <p14:creationId xmlns:p14="http://schemas.microsoft.com/office/powerpoint/2010/main" val="276258238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838200" y="1825625"/>
            <a:ext cx="5181600" cy="4351338"/>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C30971FC-2EC6-43BA-B4AE-C50AD0DFDC80}" type="datetimeFigureOut">
              <a:rPr lang="pt-BR" smtClean="0"/>
              <a:t>13/11/2024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BE50DA41-82FF-43E6-A10D-DBBD2F3FE6C2}" type="slidenum">
              <a:rPr lang="pt-BR" smtClean="0"/>
              <a:t>‹nº›</a:t>
            </a:fld>
            <a:endParaRPr lang="pt-BR"/>
          </a:p>
        </p:txBody>
      </p:sp>
    </p:spTree>
    <p:extLst>
      <p:ext uri="{BB962C8B-B14F-4D97-AF65-F5344CB8AC3E}">
        <p14:creationId xmlns:p14="http://schemas.microsoft.com/office/powerpoint/2010/main" val="1930659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smtClean="0"/>
              <a:t>Clique para editar o título mestre</a:t>
            </a:r>
            <a:endParaRPr lang="pt-B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C30971FC-2EC6-43BA-B4AE-C50AD0DFDC80}" type="datetimeFigureOut">
              <a:rPr lang="pt-BR" smtClean="0"/>
              <a:t>13/11/2024</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BE50DA41-82FF-43E6-A10D-DBBD2F3FE6C2}" type="slidenum">
              <a:rPr lang="pt-BR" smtClean="0"/>
              <a:t>‹nº›</a:t>
            </a:fld>
            <a:endParaRPr lang="pt-BR"/>
          </a:p>
        </p:txBody>
      </p:sp>
    </p:spTree>
    <p:extLst>
      <p:ext uri="{BB962C8B-B14F-4D97-AF65-F5344CB8AC3E}">
        <p14:creationId xmlns:p14="http://schemas.microsoft.com/office/powerpoint/2010/main" val="25358194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C30971FC-2EC6-43BA-B4AE-C50AD0DFDC80}" type="datetimeFigureOut">
              <a:rPr lang="pt-BR" smtClean="0"/>
              <a:t>13/11/2024</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BE50DA41-82FF-43E6-A10D-DBBD2F3FE6C2}" type="slidenum">
              <a:rPr lang="pt-BR" smtClean="0"/>
              <a:t>‹nº›</a:t>
            </a:fld>
            <a:endParaRPr lang="pt-BR"/>
          </a:p>
        </p:txBody>
      </p:sp>
    </p:spTree>
    <p:extLst>
      <p:ext uri="{BB962C8B-B14F-4D97-AF65-F5344CB8AC3E}">
        <p14:creationId xmlns:p14="http://schemas.microsoft.com/office/powerpoint/2010/main" val="32618869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C30971FC-2EC6-43BA-B4AE-C50AD0DFDC80}" type="datetimeFigureOut">
              <a:rPr lang="pt-BR" smtClean="0"/>
              <a:t>13/11/2024</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BE50DA41-82FF-43E6-A10D-DBBD2F3FE6C2}" type="slidenum">
              <a:rPr lang="pt-BR" smtClean="0"/>
              <a:t>‹nº›</a:t>
            </a:fld>
            <a:endParaRPr lang="pt-BR"/>
          </a:p>
        </p:txBody>
      </p:sp>
    </p:spTree>
    <p:extLst>
      <p:ext uri="{BB962C8B-B14F-4D97-AF65-F5344CB8AC3E}">
        <p14:creationId xmlns:p14="http://schemas.microsoft.com/office/powerpoint/2010/main" val="29260978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Editar estilos de texto Mestre</a:t>
            </a:r>
          </a:p>
        </p:txBody>
      </p:sp>
      <p:sp>
        <p:nvSpPr>
          <p:cNvPr id="5" name="Espaço Reservado para Data 4"/>
          <p:cNvSpPr>
            <a:spLocks noGrp="1"/>
          </p:cNvSpPr>
          <p:nvPr>
            <p:ph type="dt" sz="half" idx="10"/>
          </p:nvPr>
        </p:nvSpPr>
        <p:spPr/>
        <p:txBody>
          <a:bodyPr/>
          <a:lstStyle/>
          <a:p>
            <a:fld id="{C30971FC-2EC6-43BA-B4AE-C50AD0DFDC80}" type="datetimeFigureOut">
              <a:rPr lang="pt-BR" smtClean="0"/>
              <a:t>13/11/2024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BE50DA41-82FF-43E6-A10D-DBBD2F3FE6C2}" type="slidenum">
              <a:rPr lang="pt-BR" smtClean="0"/>
              <a:t>‹nº›</a:t>
            </a:fld>
            <a:endParaRPr lang="pt-BR"/>
          </a:p>
        </p:txBody>
      </p:sp>
    </p:spTree>
    <p:extLst>
      <p:ext uri="{BB962C8B-B14F-4D97-AF65-F5344CB8AC3E}">
        <p14:creationId xmlns:p14="http://schemas.microsoft.com/office/powerpoint/2010/main" val="40444488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Editar estilos de texto Mestre</a:t>
            </a:r>
          </a:p>
        </p:txBody>
      </p:sp>
      <p:sp>
        <p:nvSpPr>
          <p:cNvPr id="5" name="Espaço Reservado para Data 4"/>
          <p:cNvSpPr>
            <a:spLocks noGrp="1"/>
          </p:cNvSpPr>
          <p:nvPr>
            <p:ph type="dt" sz="half" idx="10"/>
          </p:nvPr>
        </p:nvSpPr>
        <p:spPr/>
        <p:txBody>
          <a:bodyPr/>
          <a:lstStyle/>
          <a:p>
            <a:fld id="{C30971FC-2EC6-43BA-B4AE-C50AD0DFDC80}" type="datetimeFigureOut">
              <a:rPr lang="pt-BR" smtClean="0"/>
              <a:t>13/11/2024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BE50DA41-82FF-43E6-A10D-DBBD2F3FE6C2}" type="slidenum">
              <a:rPr lang="pt-BR" smtClean="0"/>
              <a:t>‹nº›</a:t>
            </a:fld>
            <a:endParaRPr lang="pt-BR"/>
          </a:p>
        </p:txBody>
      </p:sp>
    </p:spTree>
    <p:extLst>
      <p:ext uri="{BB962C8B-B14F-4D97-AF65-F5344CB8AC3E}">
        <p14:creationId xmlns:p14="http://schemas.microsoft.com/office/powerpoint/2010/main" val="1223942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C30971FC-2EC6-43BA-B4AE-C50AD0DFDC80}" type="datetimeFigureOut">
              <a:rPr lang="pt-BR" smtClean="0"/>
              <a:t>13/11/2024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BE50DA41-82FF-43E6-A10D-DBBD2F3FE6C2}" type="slidenum">
              <a:rPr lang="pt-BR" smtClean="0"/>
              <a:t>‹nº›</a:t>
            </a:fld>
            <a:endParaRPr lang="pt-BR"/>
          </a:p>
        </p:txBody>
      </p:sp>
    </p:spTree>
    <p:extLst>
      <p:ext uri="{BB962C8B-B14F-4D97-AF65-F5344CB8AC3E}">
        <p14:creationId xmlns:p14="http://schemas.microsoft.com/office/powerpoint/2010/main" val="18217442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C30971FC-2EC6-43BA-B4AE-C50AD0DFDC80}" type="datetimeFigureOut">
              <a:rPr lang="pt-BR" smtClean="0"/>
              <a:t>13/11/2024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BE50DA41-82FF-43E6-A10D-DBBD2F3FE6C2}" type="slidenum">
              <a:rPr lang="pt-BR" smtClean="0"/>
              <a:t>‹nº›</a:t>
            </a:fld>
            <a:endParaRPr lang="pt-BR"/>
          </a:p>
        </p:txBody>
      </p:sp>
    </p:spTree>
    <p:extLst>
      <p:ext uri="{BB962C8B-B14F-4D97-AF65-F5344CB8AC3E}">
        <p14:creationId xmlns:p14="http://schemas.microsoft.com/office/powerpoint/2010/main" val="1345379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ráfico ou texto com frase-resumo">
    <p:spTree>
      <p:nvGrpSpPr>
        <p:cNvPr id="1" name=""/>
        <p:cNvGrpSpPr/>
        <p:nvPr/>
      </p:nvGrpSpPr>
      <p:grpSpPr>
        <a:xfrm>
          <a:off x="0" y="0"/>
          <a:ext cx="0" cy="0"/>
          <a:chOff x="0" y="0"/>
          <a:chExt cx="0" cy="0"/>
        </a:xfrm>
      </p:grpSpPr>
      <p:sp>
        <p:nvSpPr>
          <p:cNvPr id="4" name="Espaço Reservado para Número de Slide 3"/>
          <p:cNvSpPr>
            <a:spLocks noGrp="1"/>
          </p:cNvSpPr>
          <p:nvPr>
            <p:ph type="sldNum" sz="quarter" idx="11"/>
          </p:nvPr>
        </p:nvSpPr>
        <p:spPr/>
        <p:txBody>
          <a:bodyPr/>
          <a:lstStyle/>
          <a:p>
            <a:fld id="{AD23D900-65C0-49C9-8373-669AF21A8E0C}" type="slidenum">
              <a:rPr lang="pt-BR" smtClean="0"/>
              <a:pPr/>
              <a:t>‹nº›</a:t>
            </a:fld>
            <a:endParaRPr lang="pt-BR" dirty="0"/>
          </a:p>
        </p:txBody>
      </p:sp>
      <p:sp>
        <p:nvSpPr>
          <p:cNvPr id="6" name="Espaço Reservado para Conteúdo 5"/>
          <p:cNvSpPr>
            <a:spLocks noGrp="1"/>
          </p:cNvSpPr>
          <p:nvPr>
            <p:ph sz="quarter" idx="12"/>
          </p:nvPr>
        </p:nvSpPr>
        <p:spPr>
          <a:xfrm>
            <a:off x="480000" y="1424354"/>
            <a:ext cx="11232000" cy="4470029"/>
          </a:xfrm>
          <a:prstGeom prst="rect">
            <a:avLst/>
          </a:prstGeom>
        </p:spPr>
        <p:txBody>
          <a:bodyPr/>
          <a:lstStyle>
            <a:lvl1pPr>
              <a:defRPr sz="2000"/>
            </a:lvl1pPr>
            <a:lvl2pPr>
              <a:defRPr sz="1800"/>
            </a:lvl2pPr>
            <a:lvl3pPr>
              <a:defRPr sz="1600"/>
            </a:lvl3pPr>
            <a:lvl4pPr>
              <a:defRPr sz="1400"/>
            </a:lvl4pPr>
            <a:lvl5pPr>
              <a:defRPr sz="1400"/>
            </a:lvl5pPr>
          </a:lstStyle>
          <a:p>
            <a:pPr lvl="0"/>
            <a:r>
              <a:rPr lang="pt-BR" noProof="0" dirty="0"/>
              <a:t>Clique para editar o texto mestre</a:t>
            </a:r>
          </a:p>
          <a:p>
            <a:pPr lvl="1"/>
            <a:r>
              <a:rPr lang="pt-BR" noProof="0" dirty="0"/>
              <a:t>Segundo nível</a:t>
            </a:r>
          </a:p>
          <a:p>
            <a:pPr lvl="2"/>
            <a:r>
              <a:rPr lang="pt-BR" noProof="0" dirty="0"/>
              <a:t>Terceiro nível</a:t>
            </a:r>
          </a:p>
          <a:p>
            <a:pPr lvl="3"/>
            <a:r>
              <a:rPr lang="pt-BR" noProof="0" dirty="0"/>
              <a:t>Quarto nível</a:t>
            </a:r>
          </a:p>
          <a:p>
            <a:pPr lvl="4"/>
            <a:r>
              <a:rPr lang="pt-BR" noProof="0" dirty="0"/>
              <a:t>Quinto nível</a:t>
            </a:r>
          </a:p>
        </p:txBody>
      </p:sp>
      <p:sp>
        <p:nvSpPr>
          <p:cNvPr id="9" name="Título 8"/>
          <p:cNvSpPr>
            <a:spLocks noGrp="1"/>
          </p:cNvSpPr>
          <p:nvPr>
            <p:ph type="title"/>
          </p:nvPr>
        </p:nvSpPr>
        <p:spPr/>
        <p:txBody>
          <a:bodyPr/>
          <a:lstStyle/>
          <a:p>
            <a:r>
              <a:rPr lang="pt-BR" noProof="0" dirty="0"/>
              <a:t>Clique para editar o título mestre</a:t>
            </a:r>
          </a:p>
        </p:txBody>
      </p:sp>
      <p:sp>
        <p:nvSpPr>
          <p:cNvPr id="11" name="Espaço Reservado para Texto 10"/>
          <p:cNvSpPr>
            <a:spLocks noGrp="1"/>
          </p:cNvSpPr>
          <p:nvPr>
            <p:ph type="body" sz="quarter" idx="13" hasCustomPrompt="1"/>
          </p:nvPr>
        </p:nvSpPr>
        <p:spPr>
          <a:xfrm>
            <a:off x="479425" y="1116013"/>
            <a:ext cx="11233150" cy="307975"/>
          </a:xfrm>
          <a:prstGeom prst="rect">
            <a:avLst/>
          </a:prstGeom>
        </p:spPr>
        <p:txBody>
          <a:bodyPr/>
          <a:lstStyle>
            <a:lvl1pPr marL="0" indent="0" algn="ctr">
              <a:buNone/>
              <a:defRPr sz="1400" b="1"/>
            </a:lvl1pPr>
          </a:lstStyle>
          <a:p>
            <a:pPr lvl="0"/>
            <a:r>
              <a:rPr lang="pt-BR" noProof="0" dirty="0"/>
              <a:t>Frase-resumo</a:t>
            </a:r>
          </a:p>
        </p:txBody>
      </p:sp>
      <p:sp>
        <p:nvSpPr>
          <p:cNvPr id="13" name="Espaço Reservado para Rodapé 12"/>
          <p:cNvSpPr>
            <a:spLocks noGrp="1"/>
          </p:cNvSpPr>
          <p:nvPr>
            <p:ph type="ftr" sz="quarter" idx="14"/>
          </p:nvPr>
        </p:nvSpPr>
        <p:spPr/>
        <p:txBody>
          <a:bodyPr/>
          <a:lstStyle/>
          <a:p>
            <a:r>
              <a:rPr lang="en-US" dirty="0"/>
              <a:t>							</a:t>
            </a:r>
            <a:r>
              <a:rPr lang="en-US" dirty="0" smtClean="0"/>
              <a:t>Annual Conference of the Banco Central do </a:t>
            </a:r>
            <a:r>
              <a:rPr lang="en-US" dirty="0" err="1" smtClean="0"/>
              <a:t>Brasil</a:t>
            </a:r>
            <a:r>
              <a:rPr lang="en-US" dirty="0" smtClean="0"/>
              <a:t> - 2024</a:t>
            </a:r>
            <a:endParaRPr lang="pt-BR" dirty="0"/>
          </a:p>
        </p:txBody>
      </p:sp>
      <p:sp>
        <p:nvSpPr>
          <p:cNvPr id="8" name="Espaço Reservado para Texto 2"/>
          <p:cNvSpPr>
            <a:spLocks noGrp="1"/>
          </p:cNvSpPr>
          <p:nvPr>
            <p:ph type="body" sz="quarter" idx="15" hasCustomPrompt="1"/>
          </p:nvPr>
        </p:nvSpPr>
        <p:spPr>
          <a:xfrm>
            <a:off x="0" y="5905092"/>
            <a:ext cx="12192000" cy="238854"/>
          </a:xfrm>
          <a:prstGeom prst="rect">
            <a:avLst/>
          </a:prstGeom>
        </p:spPr>
        <p:txBody>
          <a:bodyPr/>
          <a:lstStyle>
            <a:lvl1pPr marL="0" indent="0">
              <a:buNone/>
              <a:defRPr sz="1000"/>
            </a:lvl1pPr>
          </a:lstStyle>
          <a:p>
            <a:pPr lvl="0"/>
            <a:r>
              <a:rPr lang="pt-BR" dirty="0"/>
              <a:t>Fonte: </a:t>
            </a:r>
          </a:p>
        </p:txBody>
      </p:sp>
    </p:spTree>
    <p:extLst>
      <p:ext uri="{BB962C8B-B14F-4D97-AF65-F5344CB8AC3E}">
        <p14:creationId xmlns:p14="http://schemas.microsoft.com/office/powerpoint/2010/main" val="15894207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unas - gráfico ou texto">
    <p:spTree>
      <p:nvGrpSpPr>
        <p:cNvPr id="1" name=""/>
        <p:cNvGrpSpPr/>
        <p:nvPr/>
      </p:nvGrpSpPr>
      <p:grpSpPr>
        <a:xfrm>
          <a:off x="0" y="0"/>
          <a:ext cx="0" cy="0"/>
          <a:chOff x="0" y="0"/>
          <a:chExt cx="0" cy="0"/>
        </a:xfrm>
      </p:grpSpPr>
      <p:sp>
        <p:nvSpPr>
          <p:cNvPr id="4" name="Espaço Reservado para Número de Slide 3"/>
          <p:cNvSpPr>
            <a:spLocks noGrp="1"/>
          </p:cNvSpPr>
          <p:nvPr>
            <p:ph type="sldNum" sz="quarter" idx="11"/>
          </p:nvPr>
        </p:nvSpPr>
        <p:spPr/>
        <p:txBody>
          <a:bodyPr/>
          <a:lstStyle/>
          <a:p>
            <a:fld id="{AD23D900-65C0-49C9-8373-669AF21A8E0C}" type="slidenum">
              <a:rPr lang="pt-BR" smtClean="0"/>
              <a:pPr/>
              <a:t>‹nº›</a:t>
            </a:fld>
            <a:endParaRPr lang="pt-BR" dirty="0"/>
          </a:p>
        </p:txBody>
      </p:sp>
      <p:sp>
        <p:nvSpPr>
          <p:cNvPr id="6" name="Espaço Reservado para Conteúdo 5"/>
          <p:cNvSpPr>
            <a:spLocks noGrp="1"/>
          </p:cNvSpPr>
          <p:nvPr>
            <p:ph sz="quarter" idx="12"/>
          </p:nvPr>
        </p:nvSpPr>
        <p:spPr>
          <a:xfrm>
            <a:off x="480000" y="1424354"/>
            <a:ext cx="5580000" cy="4470029"/>
          </a:xfrm>
          <a:prstGeom prst="rect">
            <a:avLst/>
          </a:prstGeom>
        </p:spPr>
        <p:txBody>
          <a:bodyPr/>
          <a:lstStyle>
            <a:lvl1pPr>
              <a:defRPr sz="2000"/>
            </a:lvl1pPr>
            <a:lvl2pPr>
              <a:defRPr sz="1800"/>
            </a:lvl2pPr>
            <a:lvl3pPr>
              <a:defRPr sz="1600"/>
            </a:lvl3pPr>
            <a:lvl4pPr>
              <a:defRPr sz="1400"/>
            </a:lvl4pPr>
            <a:lvl5pPr>
              <a:defRPr sz="1400"/>
            </a:lvl5pPr>
          </a:lstStyle>
          <a:p>
            <a:pPr lvl="0"/>
            <a:r>
              <a:rPr lang="pt-BR" noProof="0" dirty="0"/>
              <a:t>Clique para editar o texto mestre</a:t>
            </a:r>
          </a:p>
          <a:p>
            <a:pPr lvl="1"/>
            <a:r>
              <a:rPr lang="pt-BR" noProof="0" dirty="0"/>
              <a:t>Segundo nível</a:t>
            </a:r>
          </a:p>
          <a:p>
            <a:pPr lvl="2"/>
            <a:r>
              <a:rPr lang="pt-BR" noProof="0" dirty="0"/>
              <a:t>Terceiro nível</a:t>
            </a:r>
          </a:p>
          <a:p>
            <a:pPr lvl="3"/>
            <a:r>
              <a:rPr lang="pt-BR" noProof="0" dirty="0"/>
              <a:t>Quarto nível</a:t>
            </a:r>
          </a:p>
          <a:p>
            <a:pPr lvl="4"/>
            <a:r>
              <a:rPr lang="pt-BR" noProof="0" dirty="0"/>
              <a:t>Quinto nível</a:t>
            </a:r>
          </a:p>
        </p:txBody>
      </p:sp>
      <p:sp>
        <p:nvSpPr>
          <p:cNvPr id="9" name="Título 8"/>
          <p:cNvSpPr>
            <a:spLocks noGrp="1"/>
          </p:cNvSpPr>
          <p:nvPr>
            <p:ph type="title"/>
          </p:nvPr>
        </p:nvSpPr>
        <p:spPr>
          <a:xfrm>
            <a:off x="480000" y="360000"/>
            <a:ext cx="11232000" cy="1063986"/>
          </a:xfrm>
        </p:spPr>
        <p:txBody>
          <a:bodyPr/>
          <a:lstStyle/>
          <a:p>
            <a:r>
              <a:rPr lang="pt-BR" noProof="0" dirty="0"/>
              <a:t>Clique para editar o título mestre</a:t>
            </a:r>
          </a:p>
        </p:txBody>
      </p:sp>
      <p:sp>
        <p:nvSpPr>
          <p:cNvPr id="13" name="Espaço Reservado para Rodapé 12"/>
          <p:cNvSpPr>
            <a:spLocks noGrp="1"/>
          </p:cNvSpPr>
          <p:nvPr>
            <p:ph type="ftr" sz="quarter" idx="14"/>
          </p:nvPr>
        </p:nvSpPr>
        <p:spPr/>
        <p:txBody>
          <a:bodyPr/>
          <a:lstStyle/>
          <a:p>
            <a:r>
              <a:rPr lang="en-US" dirty="0"/>
              <a:t>							</a:t>
            </a:r>
            <a:r>
              <a:rPr lang="en-US" dirty="0" smtClean="0"/>
              <a:t>		14th BIS CCA Research Conference – Bogotá – 2024</a:t>
            </a:r>
            <a:endParaRPr lang="pt-BR" dirty="0"/>
          </a:p>
        </p:txBody>
      </p:sp>
      <p:sp>
        <p:nvSpPr>
          <p:cNvPr id="3" name="Espaço Reservado para Conteúdo 2"/>
          <p:cNvSpPr>
            <a:spLocks noGrp="1"/>
          </p:cNvSpPr>
          <p:nvPr>
            <p:ph sz="quarter" idx="15"/>
          </p:nvPr>
        </p:nvSpPr>
        <p:spPr>
          <a:xfrm>
            <a:off x="6132000" y="1423986"/>
            <a:ext cx="5580000" cy="4470400"/>
          </a:xfrm>
          <a:prstGeom prst="rect">
            <a:avLst/>
          </a:prstGeom>
        </p:spPr>
        <p:txBody>
          <a:bodyPr/>
          <a:lstStyle>
            <a:lvl1pPr>
              <a:defRPr lang="pt-BR" sz="2000" smtClean="0"/>
            </a:lvl1pPr>
            <a:lvl2pPr>
              <a:defRPr lang="pt-BR" sz="1800" smtClean="0"/>
            </a:lvl2pPr>
            <a:lvl3pPr>
              <a:defRPr lang="pt-BR" sz="1600" smtClean="0"/>
            </a:lvl3pPr>
            <a:lvl4pPr>
              <a:defRPr lang="pt-BR" sz="1400" smtClean="0"/>
            </a:lvl4pPr>
            <a:lvl5pPr>
              <a:defRPr lang="en-US" sz="1400"/>
            </a:lvl5pPr>
          </a:lstStyle>
          <a:p>
            <a:pPr lvl="0"/>
            <a:r>
              <a:rPr lang="pt-BR" noProof="0" dirty="0"/>
              <a:t>Clique para editar o texto mestre</a:t>
            </a:r>
          </a:p>
          <a:p>
            <a:pPr lvl="1"/>
            <a:r>
              <a:rPr lang="pt-BR" noProof="0" dirty="0"/>
              <a:t>Segundo nível</a:t>
            </a:r>
          </a:p>
          <a:p>
            <a:pPr lvl="2"/>
            <a:r>
              <a:rPr lang="pt-BR" noProof="0" dirty="0"/>
              <a:t>Terceiro nível</a:t>
            </a:r>
          </a:p>
          <a:p>
            <a:pPr lvl="3"/>
            <a:r>
              <a:rPr lang="pt-BR" noProof="0" dirty="0"/>
              <a:t>Quarto nível</a:t>
            </a:r>
          </a:p>
          <a:p>
            <a:pPr lvl="4"/>
            <a:r>
              <a:rPr lang="pt-BR" noProof="0" dirty="0"/>
              <a:t>Quinto nível</a:t>
            </a:r>
          </a:p>
        </p:txBody>
      </p:sp>
      <p:sp>
        <p:nvSpPr>
          <p:cNvPr id="8" name="Espaço Reservado para Texto 2"/>
          <p:cNvSpPr>
            <a:spLocks noGrp="1"/>
          </p:cNvSpPr>
          <p:nvPr>
            <p:ph type="body" sz="quarter" idx="16" hasCustomPrompt="1"/>
          </p:nvPr>
        </p:nvSpPr>
        <p:spPr>
          <a:xfrm>
            <a:off x="0" y="5905092"/>
            <a:ext cx="12192000" cy="238854"/>
          </a:xfrm>
          <a:prstGeom prst="rect">
            <a:avLst/>
          </a:prstGeom>
        </p:spPr>
        <p:txBody>
          <a:bodyPr/>
          <a:lstStyle>
            <a:lvl1pPr marL="0" indent="0">
              <a:buNone/>
              <a:defRPr sz="1000"/>
            </a:lvl1pPr>
          </a:lstStyle>
          <a:p>
            <a:pPr lvl="0"/>
            <a:r>
              <a:rPr lang="pt-BR" dirty="0"/>
              <a:t>Fonte: </a:t>
            </a:r>
          </a:p>
        </p:txBody>
      </p:sp>
    </p:spTree>
    <p:extLst>
      <p:ext uri="{BB962C8B-B14F-4D97-AF65-F5344CB8AC3E}">
        <p14:creationId xmlns:p14="http://schemas.microsoft.com/office/powerpoint/2010/main" val="40020394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lunas - gráfico ou texto com frase-resumo">
    <p:spTree>
      <p:nvGrpSpPr>
        <p:cNvPr id="1" name=""/>
        <p:cNvGrpSpPr/>
        <p:nvPr/>
      </p:nvGrpSpPr>
      <p:grpSpPr>
        <a:xfrm>
          <a:off x="0" y="0"/>
          <a:ext cx="0" cy="0"/>
          <a:chOff x="0" y="0"/>
          <a:chExt cx="0" cy="0"/>
        </a:xfrm>
      </p:grpSpPr>
      <p:sp>
        <p:nvSpPr>
          <p:cNvPr id="4" name="Espaço Reservado para Número de Slide 3"/>
          <p:cNvSpPr>
            <a:spLocks noGrp="1"/>
          </p:cNvSpPr>
          <p:nvPr>
            <p:ph type="sldNum" sz="quarter" idx="11"/>
          </p:nvPr>
        </p:nvSpPr>
        <p:spPr/>
        <p:txBody>
          <a:bodyPr/>
          <a:lstStyle/>
          <a:p>
            <a:fld id="{AD23D900-65C0-49C9-8373-669AF21A8E0C}" type="slidenum">
              <a:rPr lang="pt-BR" smtClean="0"/>
              <a:pPr/>
              <a:t>‹nº›</a:t>
            </a:fld>
            <a:endParaRPr lang="pt-BR" dirty="0"/>
          </a:p>
        </p:txBody>
      </p:sp>
      <p:sp>
        <p:nvSpPr>
          <p:cNvPr id="6" name="Espaço Reservado para Conteúdo 5"/>
          <p:cNvSpPr>
            <a:spLocks noGrp="1"/>
          </p:cNvSpPr>
          <p:nvPr>
            <p:ph sz="quarter" idx="12"/>
          </p:nvPr>
        </p:nvSpPr>
        <p:spPr>
          <a:xfrm>
            <a:off x="480000" y="1424354"/>
            <a:ext cx="5580000" cy="4470029"/>
          </a:xfrm>
          <a:prstGeom prst="rect">
            <a:avLst/>
          </a:prstGeom>
        </p:spPr>
        <p:txBody>
          <a:bodyPr/>
          <a:lstStyle>
            <a:lvl1pPr>
              <a:defRPr sz="2000"/>
            </a:lvl1pPr>
            <a:lvl2pPr>
              <a:defRPr sz="1800"/>
            </a:lvl2pPr>
            <a:lvl3pPr>
              <a:defRPr sz="1600"/>
            </a:lvl3pPr>
            <a:lvl4pPr>
              <a:defRPr sz="1400"/>
            </a:lvl4pPr>
            <a:lvl5pPr>
              <a:defRPr sz="1400"/>
            </a:lvl5pPr>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9" name="Título 8"/>
          <p:cNvSpPr>
            <a:spLocks noGrp="1"/>
          </p:cNvSpPr>
          <p:nvPr>
            <p:ph type="title"/>
          </p:nvPr>
        </p:nvSpPr>
        <p:spPr/>
        <p:txBody>
          <a:bodyPr/>
          <a:lstStyle/>
          <a:p>
            <a:r>
              <a:rPr lang="pt-BR" dirty="0"/>
              <a:t>Clique para editar o título mestre</a:t>
            </a:r>
            <a:endParaRPr lang="en-US" dirty="0"/>
          </a:p>
        </p:txBody>
      </p:sp>
      <p:sp>
        <p:nvSpPr>
          <p:cNvPr id="11" name="Espaço Reservado para Texto 10"/>
          <p:cNvSpPr>
            <a:spLocks noGrp="1"/>
          </p:cNvSpPr>
          <p:nvPr>
            <p:ph type="body" sz="quarter" idx="13" hasCustomPrompt="1"/>
          </p:nvPr>
        </p:nvSpPr>
        <p:spPr>
          <a:xfrm>
            <a:off x="479425" y="1116013"/>
            <a:ext cx="11233150" cy="307975"/>
          </a:xfrm>
          <a:prstGeom prst="rect">
            <a:avLst/>
          </a:prstGeom>
        </p:spPr>
        <p:txBody>
          <a:bodyPr/>
          <a:lstStyle>
            <a:lvl1pPr marL="0" indent="0" algn="ctr">
              <a:buNone/>
              <a:defRPr sz="1400" b="1"/>
            </a:lvl1pPr>
          </a:lstStyle>
          <a:p>
            <a:pPr lvl="0"/>
            <a:r>
              <a:rPr lang="pt-BR" dirty="0"/>
              <a:t>Frase-resumo</a:t>
            </a:r>
            <a:endParaRPr lang="en-US" dirty="0"/>
          </a:p>
        </p:txBody>
      </p:sp>
      <p:sp>
        <p:nvSpPr>
          <p:cNvPr id="13" name="Espaço Reservado para Rodapé 12"/>
          <p:cNvSpPr>
            <a:spLocks noGrp="1"/>
          </p:cNvSpPr>
          <p:nvPr>
            <p:ph type="ftr" sz="quarter" idx="14"/>
          </p:nvPr>
        </p:nvSpPr>
        <p:spPr/>
        <p:txBody>
          <a:bodyPr/>
          <a:lstStyle/>
          <a:p>
            <a:r>
              <a:rPr lang="en-US" dirty="0"/>
              <a:t>							</a:t>
            </a:r>
            <a:r>
              <a:rPr lang="en-US" dirty="0" smtClean="0"/>
              <a:t>		14th BIS CCA Research Conference – Bogotá – 2024</a:t>
            </a:r>
            <a:endParaRPr lang="pt-BR" dirty="0"/>
          </a:p>
        </p:txBody>
      </p:sp>
      <p:sp>
        <p:nvSpPr>
          <p:cNvPr id="3" name="Espaço Reservado para Conteúdo 2"/>
          <p:cNvSpPr>
            <a:spLocks noGrp="1"/>
          </p:cNvSpPr>
          <p:nvPr>
            <p:ph sz="quarter" idx="15"/>
          </p:nvPr>
        </p:nvSpPr>
        <p:spPr>
          <a:xfrm>
            <a:off x="6132000" y="1423986"/>
            <a:ext cx="5580000" cy="4470400"/>
          </a:xfrm>
          <a:prstGeom prst="rect">
            <a:avLst/>
          </a:prstGeom>
        </p:spPr>
        <p:txBody>
          <a:bodyPr/>
          <a:lstStyle>
            <a:lvl1pPr>
              <a:defRPr lang="pt-BR" sz="2000" smtClean="0"/>
            </a:lvl1pPr>
            <a:lvl2pPr>
              <a:defRPr lang="pt-BR" sz="1800" smtClean="0"/>
            </a:lvl2pPr>
            <a:lvl3pPr>
              <a:defRPr lang="pt-BR" sz="1600" smtClean="0"/>
            </a:lvl3pPr>
            <a:lvl4pPr>
              <a:defRPr lang="pt-BR" sz="1400" smtClean="0"/>
            </a:lvl4pPr>
            <a:lvl5pPr>
              <a:defRPr lang="en-US" sz="1400"/>
            </a:lvl5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10" name="Espaço Reservado para Texto 2"/>
          <p:cNvSpPr>
            <a:spLocks noGrp="1"/>
          </p:cNvSpPr>
          <p:nvPr>
            <p:ph type="body" sz="quarter" idx="16" hasCustomPrompt="1"/>
          </p:nvPr>
        </p:nvSpPr>
        <p:spPr>
          <a:xfrm>
            <a:off x="0" y="5905092"/>
            <a:ext cx="12192000" cy="238854"/>
          </a:xfrm>
          <a:prstGeom prst="rect">
            <a:avLst/>
          </a:prstGeom>
        </p:spPr>
        <p:txBody>
          <a:bodyPr/>
          <a:lstStyle>
            <a:lvl1pPr marL="0" indent="0">
              <a:buNone/>
              <a:defRPr sz="1000"/>
            </a:lvl1pPr>
          </a:lstStyle>
          <a:p>
            <a:pPr lvl="0"/>
            <a:r>
              <a:rPr lang="pt-BR" dirty="0"/>
              <a:t>Fonte: </a:t>
            </a:r>
          </a:p>
        </p:txBody>
      </p:sp>
    </p:spTree>
    <p:extLst>
      <p:ext uri="{BB962C8B-B14F-4D97-AF65-F5344CB8AC3E}">
        <p14:creationId xmlns:p14="http://schemas.microsoft.com/office/powerpoint/2010/main" val="286400152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parador de Seção">
    <p:spTree>
      <p:nvGrpSpPr>
        <p:cNvPr id="1" name=""/>
        <p:cNvGrpSpPr/>
        <p:nvPr/>
      </p:nvGrpSpPr>
      <p:grpSpPr>
        <a:xfrm>
          <a:off x="0" y="0"/>
          <a:ext cx="0" cy="0"/>
          <a:chOff x="0" y="0"/>
          <a:chExt cx="0" cy="0"/>
        </a:xfrm>
      </p:grpSpPr>
      <p:sp>
        <p:nvSpPr>
          <p:cNvPr id="4" name="Espaço Reservado para Número de Slide 3"/>
          <p:cNvSpPr>
            <a:spLocks noGrp="1"/>
          </p:cNvSpPr>
          <p:nvPr>
            <p:ph type="sldNum" sz="quarter" idx="11"/>
          </p:nvPr>
        </p:nvSpPr>
        <p:spPr/>
        <p:txBody>
          <a:bodyPr/>
          <a:lstStyle/>
          <a:p>
            <a:fld id="{AD23D900-65C0-49C9-8373-669AF21A8E0C}" type="slidenum">
              <a:rPr lang="pt-BR" smtClean="0"/>
              <a:pPr/>
              <a:t>‹nº›</a:t>
            </a:fld>
            <a:endParaRPr lang="pt-BR" dirty="0"/>
          </a:p>
        </p:txBody>
      </p:sp>
      <p:sp>
        <p:nvSpPr>
          <p:cNvPr id="9" name="Título 8"/>
          <p:cNvSpPr>
            <a:spLocks noGrp="1"/>
          </p:cNvSpPr>
          <p:nvPr>
            <p:ph type="title"/>
          </p:nvPr>
        </p:nvSpPr>
        <p:spPr>
          <a:xfrm>
            <a:off x="480000" y="2584454"/>
            <a:ext cx="11232000" cy="756000"/>
          </a:xfrm>
        </p:spPr>
        <p:txBody>
          <a:bodyPr anchor="ctr"/>
          <a:lstStyle>
            <a:lvl1pPr algn="ctr">
              <a:defRPr/>
            </a:lvl1pPr>
          </a:lstStyle>
          <a:p>
            <a:r>
              <a:rPr lang="pt-BR" dirty="0"/>
              <a:t>Clique para editar o título mestre</a:t>
            </a:r>
            <a:endParaRPr lang="en-US" dirty="0"/>
          </a:p>
        </p:txBody>
      </p:sp>
      <p:sp>
        <p:nvSpPr>
          <p:cNvPr id="13" name="Espaço Reservado para Rodapé 12"/>
          <p:cNvSpPr>
            <a:spLocks noGrp="1"/>
          </p:cNvSpPr>
          <p:nvPr>
            <p:ph type="ftr" sz="quarter" idx="14"/>
          </p:nvPr>
        </p:nvSpPr>
        <p:spPr/>
        <p:txBody>
          <a:bodyPr/>
          <a:lstStyle/>
          <a:p>
            <a:r>
              <a:rPr lang="en-US" dirty="0"/>
              <a:t>							</a:t>
            </a:r>
            <a:r>
              <a:rPr lang="en-US" dirty="0" smtClean="0"/>
              <a:t>		14th BIS CCA Research Conference – Bogotá – 2024</a:t>
            </a:r>
            <a:endParaRPr lang="pt-BR" dirty="0"/>
          </a:p>
        </p:txBody>
      </p:sp>
    </p:spTree>
    <p:extLst>
      <p:ext uri="{BB962C8B-B14F-4D97-AF65-F5344CB8AC3E}">
        <p14:creationId xmlns:p14="http://schemas.microsoft.com/office/powerpoint/2010/main" val="32647824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sumo">
    <p:spTree>
      <p:nvGrpSpPr>
        <p:cNvPr id="1" name=""/>
        <p:cNvGrpSpPr/>
        <p:nvPr/>
      </p:nvGrpSpPr>
      <p:grpSpPr>
        <a:xfrm>
          <a:off x="0" y="0"/>
          <a:ext cx="0" cy="0"/>
          <a:chOff x="0" y="0"/>
          <a:chExt cx="0" cy="0"/>
        </a:xfrm>
      </p:grpSpPr>
      <p:sp>
        <p:nvSpPr>
          <p:cNvPr id="4" name="Espaço Reservado para Número de Slide 3"/>
          <p:cNvSpPr>
            <a:spLocks noGrp="1"/>
          </p:cNvSpPr>
          <p:nvPr>
            <p:ph type="sldNum" sz="quarter" idx="11"/>
          </p:nvPr>
        </p:nvSpPr>
        <p:spPr/>
        <p:txBody>
          <a:bodyPr/>
          <a:lstStyle/>
          <a:p>
            <a:fld id="{AD23D900-65C0-49C9-8373-669AF21A8E0C}" type="slidenum">
              <a:rPr lang="pt-BR" smtClean="0"/>
              <a:pPr/>
              <a:t>‹nº›</a:t>
            </a:fld>
            <a:endParaRPr lang="pt-BR" dirty="0"/>
          </a:p>
        </p:txBody>
      </p:sp>
      <p:sp>
        <p:nvSpPr>
          <p:cNvPr id="6" name="Espaço Reservado para Conteúdo 5"/>
          <p:cNvSpPr>
            <a:spLocks noGrp="1"/>
          </p:cNvSpPr>
          <p:nvPr>
            <p:ph sz="quarter" idx="12"/>
          </p:nvPr>
        </p:nvSpPr>
        <p:spPr>
          <a:xfrm>
            <a:off x="480000" y="1424354"/>
            <a:ext cx="11232000" cy="4470029"/>
          </a:xfrm>
          <a:prstGeom prst="rect">
            <a:avLst/>
          </a:prstGeom>
        </p:spPr>
        <p:txBody>
          <a:bodyPr/>
          <a:lstStyle>
            <a:lvl1pPr>
              <a:buClr>
                <a:srgbClr val="C00000"/>
              </a:buClr>
              <a:defRPr sz="2400"/>
            </a:lvl1pPr>
            <a:lvl2pPr>
              <a:buClr>
                <a:srgbClr val="C00000"/>
              </a:buClr>
              <a:defRPr sz="2000"/>
            </a:lvl2pPr>
            <a:lvl3pPr>
              <a:buClr>
                <a:srgbClr val="C00000"/>
              </a:buClr>
              <a:defRPr sz="1800"/>
            </a:lvl3pPr>
            <a:lvl4pPr>
              <a:buClr>
                <a:srgbClr val="C00000"/>
              </a:buClr>
              <a:defRPr sz="1600"/>
            </a:lvl4pPr>
            <a:lvl5pPr>
              <a:buClr>
                <a:srgbClr val="C00000"/>
              </a:buClr>
              <a:defRPr sz="1600"/>
            </a:lvl5pPr>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9" name="Título 8"/>
          <p:cNvSpPr>
            <a:spLocks noGrp="1"/>
          </p:cNvSpPr>
          <p:nvPr>
            <p:ph type="title"/>
          </p:nvPr>
        </p:nvSpPr>
        <p:spPr>
          <a:xfrm>
            <a:off x="480000" y="360000"/>
            <a:ext cx="11232000" cy="1064354"/>
          </a:xfrm>
        </p:spPr>
        <p:txBody>
          <a:bodyPr/>
          <a:lstStyle/>
          <a:p>
            <a:r>
              <a:rPr lang="pt-BR" dirty="0"/>
              <a:t>Clique para editar o título mestre</a:t>
            </a:r>
            <a:endParaRPr lang="en-US" dirty="0"/>
          </a:p>
        </p:txBody>
      </p:sp>
      <p:sp>
        <p:nvSpPr>
          <p:cNvPr id="13" name="Espaço Reservado para Rodapé 12"/>
          <p:cNvSpPr>
            <a:spLocks noGrp="1"/>
          </p:cNvSpPr>
          <p:nvPr>
            <p:ph type="ftr" sz="quarter" idx="14"/>
          </p:nvPr>
        </p:nvSpPr>
        <p:spPr/>
        <p:txBody>
          <a:bodyPr/>
          <a:lstStyle/>
          <a:p>
            <a:r>
              <a:rPr lang="en-US" dirty="0" smtClean="0"/>
              <a:t>									14th BIS CCA Research Conference – Bogotá – 2024</a:t>
            </a:r>
            <a:endParaRPr lang="pt-BR" dirty="0"/>
          </a:p>
        </p:txBody>
      </p:sp>
    </p:spTree>
    <p:extLst>
      <p:ext uri="{BB962C8B-B14F-4D97-AF65-F5344CB8AC3E}">
        <p14:creationId xmlns:p14="http://schemas.microsoft.com/office/powerpoint/2010/main" val="16804219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smtClean="0"/>
              <a:t>Clique para editar o título mestre</a:t>
            </a:r>
            <a:endParaRPr lang="pt-B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C30971FC-2EC6-43BA-B4AE-C50AD0DFDC80}" type="datetimeFigureOut">
              <a:rPr lang="pt-BR" smtClean="0"/>
              <a:t>13/11/2024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BE50DA41-82FF-43E6-A10D-DBBD2F3FE6C2}" type="slidenum">
              <a:rPr lang="pt-BR" smtClean="0"/>
              <a:t>‹nº›</a:t>
            </a:fld>
            <a:endParaRPr lang="pt-BR"/>
          </a:p>
        </p:txBody>
      </p:sp>
    </p:spTree>
    <p:extLst>
      <p:ext uri="{BB962C8B-B14F-4D97-AF65-F5344CB8AC3E}">
        <p14:creationId xmlns:p14="http://schemas.microsoft.com/office/powerpoint/2010/main" val="1718672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C30971FC-2EC6-43BA-B4AE-C50AD0DFDC80}" type="datetimeFigureOut">
              <a:rPr lang="pt-BR" smtClean="0"/>
              <a:t>13/11/2024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BE50DA41-82FF-43E6-A10D-DBBD2F3FE6C2}" type="slidenum">
              <a:rPr lang="pt-BR" smtClean="0"/>
              <a:t>‹nº›</a:t>
            </a:fld>
            <a:endParaRPr lang="pt-BR"/>
          </a:p>
        </p:txBody>
      </p:sp>
    </p:spTree>
    <p:extLst>
      <p:ext uri="{BB962C8B-B14F-4D97-AF65-F5344CB8AC3E}">
        <p14:creationId xmlns:p14="http://schemas.microsoft.com/office/powerpoint/2010/main" val="1011124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smtClean="0"/>
              <a:t>Clique para editar o título mestre</a:t>
            </a:r>
            <a:endParaRPr lang="pt-B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Editar estilos de texto Mestre</a:t>
            </a:r>
          </a:p>
        </p:txBody>
      </p:sp>
      <p:sp>
        <p:nvSpPr>
          <p:cNvPr id="4" name="Espaço Reservado para Data 3"/>
          <p:cNvSpPr>
            <a:spLocks noGrp="1"/>
          </p:cNvSpPr>
          <p:nvPr>
            <p:ph type="dt" sz="half" idx="10"/>
          </p:nvPr>
        </p:nvSpPr>
        <p:spPr/>
        <p:txBody>
          <a:bodyPr/>
          <a:lstStyle/>
          <a:p>
            <a:fld id="{C30971FC-2EC6-43BA-B4AE-C50AD0DFDC80}" type="datetimeFigureOut">
              <a:rPr lang="pt-BR" smtClean="0"/>
              <a:t>13/11/2024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BE50DA41-82FF-43E6-A10D-DBBD2F3FE6C2}" type="slidenum">
              <a:rPr lang="pt-BR" smtClean="0"/>
              <a:t>‹nº›</a:t>
            </a:fld>
            <a:endParaRPr lang="pt-BR"/>
          </a:p>
        </p:txBody>
      </p:sp>
    </p:spTree>
    <p:extLst>
      <p:ext uri="{BB962C8B-B14F-4D97-AF65-F5344CB8AC3E}">
        <p14:creationId xmlns:p14="http://schemas.microsoft.com/office/powerpoint/2010/main" val="298206596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theme" Target="../theme/theme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Imagem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714"/>
            <a:ext cx="12192000" cy="6856572"/>
          </a:xfrm>
          <a:prstGeom prst="rect">
            <a:avLst/>
          </a:prstGeom>
        </p:spPr>
      </p:pic>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D57F1E4F-1CFF-5643-939E-217C01CDF565}" type="slidenum">
              <a:rPr lang="en-US" smtClean="0"/>
              <a:pPr/>
              <a:t>‹nº›</a:t>
            </a:fld>
            <a:endParaRPr lang="en-US" dirty="0"/>
          </a:p>
        </p:txBody>
      </p:sp>
      <p:sp>
        <p:nvSpPr>
          <p:cNvPr id="9" name="Slide Number Placeholder 5"/>
          <p:cNvSpPr txBox="1">
            <a:spLocks/>
          </p:cNvSpPr>
          <p:nvPr userDrawn="1"/>
        </p:nvSpPr>
        <p:spPr>
          <a:xfrm>
            <a:off x="10599229" y="6486912"/>
            <a:ext cx="779971"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350" dirty="0"/>
          </a:p>
        </p:txBody>
      </p:sp>
    </p:spTree>
    <p:extLst>
      <p:ext uri="{BB962C8B-B14F-4D97-AF65-F5344CB8AC3E}">
        <p14:creationId xmlns:p14="http://schemas.microsoft.com/office/powerpoint/2010/main" val="3175004635"/>
      </p:ext>
    </p:extLst>
  </p:cSld>
  <p:clrMap bg1="lt1" tx1="dk1" bg2="lt2" tx2="dk2" accent1="accent1" accent2="accent2" accent3="accent3" accent4="accent4" accent5="accent5" accent6="accent6" hlink="hlink" folHlink="folHlink"/>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m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714"/>
            <a:ext cx="12192000" cy="6856572"/>
          </a:xfrm>
          <a:prstGeom prst="rect">
            <a:avLst/>
          </a:prstGeom>
        </p:spPr>
      </p:pic>
      <p:sp>
        <p:nvSpPr>
          <p:cNvPr id="5" name="Espaço Reservado para Rodapé 4"/>
          <p:cNvSpPr>
            <a:spLocks noGrp="1"/>
          </p:cNvSpPr>
          <p:nvPr>
            <p:ph type="ftr" sz="quarter" idx="3"/>
          </p:nvPr>
        </p:nvSpPr>
        <p:spPr>
          <a:xfrm>
            <a:off x="2646485" y="6436501"/>
            <a:ext cx="8935914" cy="324497"/>
          </a:xfrm>
          <a:prstGeom prst="rect">
            <a:avLst/>
          </a:prstGeom>
        </p:spPr>
        <p:txBody>
          <a:bodyPr vert="horz" lIns="91440" tIns="45720" rIns="91440" bIns="45720" rtlCol="0" anchor="ctr"/>
          <a:lstStyle>
            <a:lvl1pPr algn="ctr">
              <a:defRPr sz="1600" b="1">
                <a:solidFill>
                  <a:schemeClr val="bg1"/>
                </a:solidFill>
                <a:latin typeface="+mn-lt"/>
              </a:defRPr>
            </a:lvl1pPr>
          </a:lstStyle>
          <a:p>
            <a:r>
              <a:rPr lang="en-US" dirty="0" smtClean="0"/>
              <a:t>									14th BIS CCA Research Conference – Bogotá – 2024</a:t>
            </a:r>
            <a:endParaRPr lang="pt-BR" dirty="0"/>
          </a:p>
        </p:txBody>
      </p:sp>
      <p:sp>
        <p:nvSpPr>
          <p:cNvPr id="6" name="Espaço Reservado para Número de Slide 5"/>
          <p:cNvSpPr>
            <a:spLocks noGrp="1"/>
          </p:cNvSpPr>
          <p:nvPr>
            <p:ph type="sldNum" sz="quarter" idx="4"/>
          </p:nvPr>
        </p:nvSpPr>
        <p:spPr>
          <a:xfrm>
            <a:off x="11582399" y="6395873"/>
            <a:ext cx="474785" cy="365125"/>
          </a:xfrm>
          <a:prstGeom prst="rect">
            <a:avLst/>
          </a:prstGeom>
        </p:spPr>
        <p:txBody>
          <a:bodyPr vert="horz" lIns="91440" tIns="45720" rIns="91440" bIns="45720" rtlCol="0" anchor="ctr"/>
          <a:lstStyle>
            <a:lvl1pPr algn="r">
              <a:defRPr sz="1100">
                <a:solidFill>
                  <a:schemeClr val="bg1"/>
                </a:solidFill>
              </a:defRPr>
            </a:lvl1pPr>
          </a:lstStyle>
          <a:p>
            <a:fld id="{AD23D900-65C0-49C9-8373-669AF21A8E0C}" type="slidenum">
              <a:rPr lang="pt-BR" smtClean="0"/>
              <a:pPr/>
              <a:t>‹nº›</a:t>
            </a:fld>
            <a:endParaRPr lang="pt-BR" dirty="0"/>
          </a:p>
        </p:txBody>
      </p:sp>
      <p:sp>
        <p:nvSpPr>
          <p:cNvPr id="4" name="Espaço Reservado para Título 3"/>
          <p:cNvSpPr>
            <a:spLocks noGrp="1"/>
          </p:cNvSpPr>
          <p:nvPr>
            <p:ph type="title"/>
          </p:nvPr>
        </p:nvSpPr>
        <p:spPr>
          <a:xfrm>
            <a:off x="480000" y="360000"/>
            <a:ext cx="11232000" cy="756000"/>
          </a:xfrm>
          <a:prstGeom prst="rect">
            <a:avLst/>
          </a:prstGeom>
        </p:spPr>
        <p:txBody>
          <a:bodyPr vert="horz" lIns="91440" tIns="45720" rIns="91440" bIns="45720" rtlCol="0" anchor="t">
            <a:normAutofit/>
          </a:bodyPr>
          <a:lstStyle/>
          <a:p>
            <a:r>
              <a:rPr lang="pt-BR" noProof="0" dirty="0"/>
              <a:t>Clique para editar o título mestre</a:t>
            </a:r>
          </a:p>
        </p:txBody>
      </p:sp>
    </p:spTree>
    <p:extLst>
      <p:ext uri="{BB962C8B-B14F-4D97-AF65-F5344CB8AC3E}">
        <p14:creationId xmlns:p14="http://schemas.microsoft.com/office/powerpoint/2010/main" val="1298969328"/>
      </p:ext>
    </p:extLst>
  </p:cSld>
  <p:clrMap bg1="lt1" tx1="dk1" bg2="lt2" tx2="dk2" accent1="accent1" accent2="accent2" accent3="accent3" accent4="accent4" accent5="accent5" accent6="accent6" hlink="hlink" folHlink="folHlink"/>
  <p:sldLayoutIdLst>
    <p:sldLayoutId id="2147483747" r:id="rId1"/>
    <p:sldLayoutId id="2147483750" r:id="rId2"/>
    <p:sldLayoutId id="2147483751" r:id="rId3"/>
    <p:sldLayoutId id="2147483752" r:id="rId4"/>
    <p:sldLayoutId id="2147483748" r:id="rId5"/>
    <p:sldLayoutId id="2147483753" r:id="rId6"/>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3000" kern="1200">
          <a:solidFill>
            <a:srgbClr val="015C79"/>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15C7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15C7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15C7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15C7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15C7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0971FC-2EC6-43BA-B4AE-C50AD0DFDC80}" type="datetimeFigureOut">
              <a:rPr lang="pt-BR" smtClean="0"/>
              <a:t>13/11/2024</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0DA41-82FF-43E6-A10D-DBBD2F3FE6C2}" type="slidenum">
              <a:rPr lang="pt-BR" smtClean="0"/>
              <a:t>‹nº›</a:t>
            </a:fld>
            <a:endParaRPr lang="pt-BR"/>
          </a:p>
        </p:txBody>
      </p:sp>
    </p:spTree>
    <p:extLst>
      <p:ext uri="{BB962C8B-B14F-4D97-AF65-F5344CB8AC3E}">
        <p14:creationId xmlns:p14="http://schemas.microsoft.com/office/powerpoint/2010/main" val="481620075"/>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1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sciencedirect.com/science/article/pii/S2666143824000279"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epe.gov.br/" TargetMode="Externa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 Id="rId9" Type="http://schemas.openxmlformats.org/officeDocument/2006/relationships/image" Target="../media/image10.emf"/></Relationships>
</file>

<file path=ppt/slides/_rels/slide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comments" Target="../comments/comment1.xml"/><Relationship Id="rId5" Type="http://schemas.openxmlformats.org/officeDocument/2006/relationships/image" Target="../media/image14.emf"/><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1"/>
          </p:nvPr>
        </p:nvSpPr>
        <p:spPr/>
        <p:txBody>
          <a:bodyPr/>
          <a:lstStyle/>
          <a:p>
            <a:fld id="{AD23D900-65C0-49C9-8373-669AF21A8E0C}" type="slidenum">
              <a:rPr lang="pt-BR" smtClean="0"/>
              <a:pPr/>
              <a:t>1</a:t>
            </a:fld>
            <a:endParaRPr lang="pt-BR" dirty="0"/>
          </a:p>
        </p:txBody>
      </p:sp>
      <p:sp>
        <p:nvSpPr>
          <p:cNvPr id="3" name="Título 2"/>
          <p:cNvSpPr>
            <a:spLocks noGrp="1"/>
          </p:cNvSpPr>
          <p:nvPr>
            <p:ph type="title"/>
          </p:nvPr>
        </p:nvSpPr>
        <p:spPr/>
        <p:txBody>
          <a:bodyPr>
            <a:noAutofit/>
          </a:bodyPr>
          <a:lstStyle/>
          <a:p>
            <a:r>
              <a:rPr lang="en-US" sz="4000" dirty="0" smtClean="0"/>
              <a:t/>
            </a:r>
            <a:br>
              <a:rPr lang="en-US" sz="4000" dirty="0" smtClean="0"/>
            </a:br>
            <a:r>
              <a:rPr lang="en-US" sz="4000" dirty="0"/>
              <a:t/>
            </a:r>
            <a:br>
              <a:rPr lang="en-US" sz="4000" dirty="0"/>
            </a:br>
            <a:r>
              <a:rPr lang="en-US" sz="4400" dirty="0" smtClean="0"/>
              <a:t>Mitigating </a:t>
            </a:r>
            <a:r>
              <a:rPr lang="en-US" sz="4400" dirty="0"/>
              <a:t>Policies for Pollutant Emissions</a:t>
            </a:r>
            <a:br>
              <a:rPr lang="en-US" sz="4400" dirty="0"/>
            </a:br>
            <a:r>
              <a:rPr lang="en-US" sz="4400" dirty="0"/>
              <a:t>in a DSGE for the Brazilian Economy</a:t>
            </a:r>
            <a:br>
              <a:rPr lang="en-US" sz="4400" dirty="0"/>
            </a:br>
            <a:r>
              <a:rPr lang="en-US" sz="2400" dirty="0"/>
              <a:t/>
            </a:r>
            <a:br>
              <a:rPr lang="en-US" sz="2400" dirty="0"/>
            </a:br>
            <a:r>
              <a:rPr lang="en-US" sz="2800" dirty="0"/>
              <a:t>Marcos Valli Jorge</a:t>
            </a:r>
            <a:br>
              <a:rPr lang="en-US" sz="2800" dirty="0"/>
            </a:br>
            <a:r>
              <a:rPr lang="en-US" sz="2800" dirty="0"/>
              <a:t>Angelo M Fasolo</a:t>
            </a:r>
            <a:br>
              <a:rPr lang="en-US" sz="2800" dirty="0"/>
            </a:br>
            <a:r>
              <a:rPr lang="en-US" sz="2800" dirty="0"/>
              <a:t>Silvio Michel de Azevedo Costa</a:t>
            </a:r>
            <a:br>
              <a:rPr lang="en-US" sz="2800" dirty="0"/>
            </a:br>
            <a:r>
              <a:rPr lang="en-US" sz="2800" dirty="0"/>
              <a:t/>
            </a:r>
            <a:br>
              <a:rPr lang="en-US" sz="2800" dirty="0"/>
            </a:br>
            <a:r>
              <a:rPr lang="en-US" sz="2800" dirty="0" smtClean="0"/>
              <a:t>December  3, </a:t>
            </a:r>
            <a:r>
              <a:rPr lang="en-US" sz="2800" dirty="0"/>
              <a:t>2024</a:t>
            </a:r>
            <a:br>
              <a:rPr lang="en-US" sz="2800" dirty="0"/>
            </a:br>
            <a:r>
              <a:rPr lang="en-US" sz="3200" dirty="0"/>
              <a:t/>
            </a:r>
            <a:br>
              <a:rPr lang="en-US" sz="3200" dirty="0"/>
            </a:br>
            <a:r>
              <a:rPr lang="en-US" sz="2800" dirty="0"/>
              <a:t>	</a:t>
            </a:r>
            <a:r>
              <a:rPr lang="en-US" sz="2800" dirty="0" smtClean="0"/>
              <a:t/>
            </a:r>
            <a:br>
              <a:rPr lang="en-US" sz="2800" dirty="0" smtClean="0"/>
            </a:br>
            <a:r>
              <a:rPr lang="en-US" sz="2000" b="1" i="1" dirty="0" smtClean="0">
                <a:solidFill>
                  <a:srgbClr val="FF0000"/>
                </a:solidFill>
              </a:rPr>
              <a:t>The </a:t>
            </a:r>
            <a:r>
              <a:rPr lang="en-US" sz="2000" b="1" i="1" dirty="0">
                <a:solidFill>
                  <a:srgbClr val="FF0000"/>
                </a:solidFill>
              </a:rPr>
              <a:t>views expressed in this presentation are those of the authors and should </a:t>
            </a:r>
            <a:r>
              <a:rPr lang="en-US" sz="2000" b="1" i="1" u="sng" dirty="0">
                <a:solidFill>
                  <a:srgbClr val="FF0000"/>
                </a:solidFill>
              </a:rPr>
              <a:t>not</a:t>
            </a:r>
            <a:r>
              <a:rPr lang="en-US" sz="2000" b="1" i="1" dirty="0">
                <a:solidFill>
                  <a:srgbClr val="FF0000"/>
                </a:solidFill>
              </a:rPr>
              <a:t> be interpreted as representing the positions of the Banco Central do </a:t>
            </a:r>
            <a:r>
              <a:rPr lang="en-US" sz="2000" b="1" i="1" dirty="0" err="1">
                <a:solidFill>
                  <a:srgbClr val="FF0000"/>
                </a:solidFill>
              </a:rPr>
              <a:t>Brasil</a:t>
            </a:r>
            <a:r>
              <a:rPr lang="en-US" sz="2000" b="1" i="1" dirty="0">
                <a:solidFill>
                  <a:srgbClr val="FF0000"/>
                </a:solidFill>
              </a:rPr>
              <a:t> or its board members.</a:t>
            </a:r>
            <a:endParaRPr lang="pt-BR" sz="1800" dirty="0"/>
          </a:p>
        </p:txBody>
      </p:sp>
      <p:sp>
        <p:nvSpPr>
          <p:cNvPr id="4" name="Espaço Reservado para Rodapé 3"/>
          <p:cNvSpPr>
            <a:spLocks noGrp="1"/>
          </p:cNvSpPr>
          <p:nvPr>
            <p:ph type="ftr" sz="quarter" idx="14"/>
          </p:nvPr>
        </p:nvSpPr>
        <p:spPr/>
        <p:txBody>
          <a:bodyPr/>
          <a:lstStyle/>
          <a:p>
            <a:r>
              <a:rPr lang="en-US" smtClean="0"/>
              <a:t>									14th BIS CCA Research Conference – Bogotá – 2024</a:t>
            </a:r>
            <a:endParaRPr lang="pt-BR" dirty="0"/>
          </a:p>
        </p:txBody>
      </p:sp>
    </p:spTree>
    <p:extLst>
      <p:ext uri="{BB962C8B-B14F-4D97-AF65-F5344CB8AC3E}">
        <p14:creationId xmlns:p14="http://schemas.microsoft.com/office/powerpoint/2010/main" val="34209718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3">
            <a:lum contrast="20000"/>
          </a:blip>
          <a:stretch>
            <a:fillRect/>
          </a:stretch>
        </p:blipFill>
        <p:spPr>
          <a:xfrm>
            <a:off x="480000" y="1109858"/>
            <a:ext cx="11420841" cy="4509048"/>
          </a:xfrm>
          <a:prstGeom prst="rect">
            <a:avLst/>
          </a:prstGeom>
        </p:spPr>
      </p:pic>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10</a:t>
            </a:fld>
            <a:endParaRPr lang="pt-BR"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smtClean="0"/>
              <a:t>Breakdown of Total </a:t>
            </a:r>
            <a:r>
              <a:rPr lang="en-US" dirty="0"/>
              <a:t>E</a:t>
            </a:r>
            <a:r>
              <a:rPr lang="en-US" dirty="0" smtClean="0"/>
              <a:t>nergy Supply (TES) in Brazil - 2023</a:t>
            </a:r>
            <a:endParaRPr lang="en-US" dirty="0"/>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sp>
        <p:nvSpPr>
          <p:cNvPr id="8" name="Elipse 7"/>
          <p:cNvSpPr/>
          <p:nvPr/>
        </p:nvSpPr>
        <p:spPr>
          <a:xfrm>
            <a:off x="753306" y="3010593"/>
            <a:ext cx="1124916" cy="618837"/>
          </a:xfrm>
          <a:prstGeom prst="ellipse">
            <a:avLst/>
          </a:prstGeom>
          <a:noFill/>
          <a:ln w="19050">
            <a:solidFill>
              <a:schemeClr val="accent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Elipse 10"/>
          <p:cNvSpPr/>
          <p:nvPr/>
        </p:nvSpPr>
        <p:spPr>
          <a:xfrm>
            <a:off x="2692341" y="2997589"/>
            <a:ext cx="1124916" cy="618837"/>
          </a:xfrm>
          <a:prstGeom prst="ellipse">
            <a:avLst/>
          </a:prstGeom>
          <a:noFill/>
          <a:ln w="19050">
            <a:solidFill>
              <a:schemeClr val="accent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p:cNvSpPr/>
          <p:nvPr/>
        </p:nvSpPr>
        <p:spPr>
          <a:xfrm>
            <a:off x="10888046" y="2983687"/>
            <a:ext cx="1012579" cy="618837"/>
          </a:xfrm>
          <a:prstGeom prst="ellipse">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9" name="Imagem 8"/>
          <p:cNvPicPr>
            <a:picLocks noChangeAspect="1"/>
          </p:cNvPicPr>
          <p:nvPr/>
        </p:nvPicPr>
        <p:blipFill>
          <a:blip r:embed="rId4"/>
          <a:stretch>
            <a:fillRect/>
          </a:stretch>
        </p:blipFill>
        <p:spPr>
          <a:xfrm>
            <a:off x="480000" y="5612763"/>
            <a:ext cx="4060175" cy="519145"/>
          </a:xfrm>
          <a:prstGeom prst="rect">
            <a:avLst/>
          </a:prstGeom>
        </p:spPr>
      </p:pic>
      <p:sp>
        <p:nvSpPr>
          <p:cNvPr id="13" name="CaixaDeTexto 12"/>
          <p:cNvSpPr txBox="1"/>
          <p:nvPr/>
        </p:nvSpPr>
        <p:spPr>
          <a:xfrm>
            <a:off x="9276262" y="5850026"/>
            <a:ext cx="2948459" cy="307777"/>
          </a:xfrm>
          <a:prstGeom prst="rect">
            <a:avLst/>
          </a:prstGeom>
          <a:noFill/>
        </p:spPr>
        <p:txBody>
          <a:bodyPr wrap="square" rtlCol="0">
            <a:spAutoFit/>
          </a:bodyPr>
          <a:lstStyle/>
          <a:p>
            <a:r>
              <a:rPr lang="en-US" sz="1400" dirty="0" smtClean="0"/>
              <a:t>Source: Energy Research Office (EPE)</a:t>
            </a:r>
            <a:endParaRPr lang="en-US" sz="1400" dirty="0"/>
          </a:p>
        </p:txBody>
      </p:sp>
    </p:spTree>
    <p:extLst>
      <p:ext uri="{BB962C8B-B14F-4D97-AF65-F5344CB8AC3E}">
        <p14:creationId xmlns:p14="http://schemas.microsoft.com/office/powerpoint/2010/main" val="7329986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1"/>
          </p:nvPr>
        </p:nvSpPr>
        <p:spPr/>
        <p:txBody>
          <a:bodyPr/>
          <a:lstStyle/>
          <a:p>
            <a:fld id="{AD23D900-65C0-49C9-8373-669AF21A8E0C}" type="slidenum">
              <a:rPr lang="pt-BR" smtClean="0"/>
              <a:pPr/>
              <a:t>11</a:t>
            </a:fld>
            <a:endParaRPr lang="pt-BR" dirty="0"/>
          </a:p>
        </p:txBody>
      </p:sp>
      <p:sp>
        <p:nvSpPr>
          <p:cNvPr id="4" name="Título 3"/>
          <p:cNvSpPr>
            <a:spLocks noGrp="1"/>
          </p:cNvSpPr>
          <p:nvPr>
            <p:ph type="title"/>
          </p:nvPr>
        </p:nvSpPr>
        <p:spPr/>
        <p:txBody>
          <a:bodyPr/>
          <a:lstStyle/>
          <a:p>
            <a:r>
              <a:rPr lang="en-US" dirty="0" smtClean="0"/>
              <a:t>TES growth is coming from renewables</a:t>
            </a:r>
            <a:endParaRPr lang="pt-BR" dirty="0"/>
          </a:p>
        </p:txBody>
      </p:sp>
      <p:sp>
        <p:nvSpPr>
          <p:cNvPr id="5" name="Espaço Reservado para Rodapé 4"/>
          <p:cNvSpPr>
            <a:spLocks noGrp="1"/>
          </p:cNvSpPr>
          <p:nvPr>
            <p:ph type="ftr" sz="quarter" idx="14"/>
          </p:nvPr>
        </p:nvSpPr>
        <p:spPr/>
        <p:txBody>
          <a:bodyPr/>
          <a:lstStyle/>
          <a:p>
            <a:r>
              <a:rPr lang="en-US" smtClean="0"/>
              <a:t>									14th BIS CCA Research Conference – Bogotá – 2024</a:t>
            </a:r>
            <a:endParaRPr lang="pt-BR" dirty="0"/>
          </a:p>
        </p:txBody>
      </p:sp>
      <p:sp>
        <p:nvSpPr>
          <p:cNvPr id="8" name="CaixaDeTexto 7"/>
          <p:cNvSpPr txBox="1"/>
          <p:nvPr/>
        </p:nvSpPr>
        <p:spPr>
          <a:xfrm>
            <a:off x="9276262" y="5850026"/>
            <a:ext cx="2948459" cy="307777"/>
          </a:xfrm>
          <a:prstGeom prst="rect">
            <a:avLst/>
          </a:prstGeom>
          <a:noFill/>
        </p:spPr>
        <p:txBody>
          <a:bodyPr wrap="square" rtlCol="0">
            <a:spAutoFit/>
          </a:bodyPr>
          <a:lstStyle/>
          <a:p>
            <a:r>
              <a:rPr lang="en-US" sz="1400" dirty="0" smtClean="0"/>
              <a:t>Source: Energy Research Office (EPE)</a:t>
            </a:r>
            <a:endParaRPr lang="en-US" sz="1400" dirty="0"/>
          </a:p>
        </p:txBody>
      </p:sp>
      <p:grpSp>
        <p:nvGrpSpPr>
          <p:cNvPr id="20" name="Agrupar 19"/>
          <p:cNvGrpSpPr/>
          <p:nvPr/>
        </p:nvGrpSpPr>
        <p:grpSpPr>
          <a:xfrm>
            <a:off x="1871328" y="892177"/>
            <a:ext cx="6698512" cy="5041952"/>
            <a:chOff x="7262036" y="1496890"/>
            <a:chExt cx="4579020" cy="3848044"/>
          </a:xfrm>
        </p:grpSpPr>
        <p:pic>
          <p:nvPicPr>
            <p:cNvPr id="9" name="Imagem 8"/>
            <p:cNvPicPr>
              <a:picLocks noChangeAspect="1"/>
            </p:cNvPicPr>
            <p:nvPr/>
          </p:nvPicPr>
          <p:blipFill rotWithShape="1">
            <a:blip r:embed="rId2"/>
            <a:srcRect t="6141"/>
            <a:stretch/>
          </p:blipFill>
          <p:spPr>
            <a:xfrm>
              <a:off x="7262036" y="1496890"/>
              <a:ext cx="4579020" cy="3848044"/>
            </a:xfrm>
            <a:prstGeom prst="rect">
              <a:avLst/>
            </a:prstGeom>
          </p:spPr>
        </p:pic>
        <p:cxnSp>
          <p:nvCxnSpPr>
            <p:cNvPr id="10" name="Conector de Seta Reta 9"/>
            <p:cNvCxnSpPr/>
            <p:nvPr/>
          </p:nvCxnSpPr>
          <p:spPr>
            <a:xfrm flipV="1">
              <a:off x="11685859" y="3188531"/>
              <a:ext cx="0" cy="229215"/>
            </a:xfrm>
            <a:prstGeom prst="straightConnector1">
              <a:avLst/>
            </a:prstGeom>
            <a:ln w="50800">
              <a:solidFill>
                <a:schemeClr val="accent6"/>
              </a:solidFill>
              <a:tailEnd type="triangle"/>
            </a:ln>
          </p:spPr>
          <p:style>
            <a:lnRef idx="1">
              <a:schemeClr val="accent2"/>
            </a:lnRef>
            <a:fillRef idx="0">
              <a:schemeClr val="accent2"/>
            </a:fillRef>
            <a:effectRef idx="0">
              <a:schemeClr val="accent2"/>
            </a:effectRef>
            <a:fontRef idx="minor">
              <a:schemeClr val="tx1"/>
            </a:fontRef>
          </p:style>
        </p:cxnSp>
        <p:cxnSp>
          <p:nvCxnSpPr>
            <p:cNvPr id="12" name="Conector de Seta Reta 11"/>
            <p:cNvCxnSpPr/>
            <p:nvPr/>
          </p:nvCxnSpPr>
          <p:spPr>
            <a:xfrm flipV="1">
              <a:off x="11685859" y="2921820"/>
              <a:ext cx="0" cy="229215"/>
            </a:xfrm>
            <a:prstGeom prst="straightConnector1">
              <a:avLst/>
            </a:prstGeom>
            <a:ln w="50800">
              <a:solidFill>
                <a:schemeClr val="accent6"/>
              </a:solidFill>
              <a:tailEnd type="triangle"/>
            </a:ln>
          </p:spPr>
          <p:style>
            <a:lnRef idx="1">
              <a:schemeClr val="accent2"/>
            </a:lnRef>
            <a:fillRef idx="0">
              <a:schemeClr val="accent2"/>
            </a:fillRef>
            <a:effectRef idx="0">
              <a:schemeClr val="accent2"/>
            </a:effectRef>
            <a:fontRef idx="minor">
              <a:schemeClr val="tx1"/>
            </a:fontRef>
          </p:style>
        </p:cxnSp>
        <p:cxnSp>
          <p:nvCxnSpPr>
            <p:cNvPr id="14" name="Conector de Seta Reta 13"/>
            <p:cNvCxnSpPr/>
            <p:nvPr/>
          </p:nvCxnSpPr>
          <p:spPr>
            <a:xfrm flipV="1">
              <a:off x="11685859" y="2136935"/>
              <a:ext cx="0" cy="229215"/>
            </a:xfrm>
            <a:prstGeom prst="straightConnector1">
              <a:avLst/>
            </a:prstGeom>
            <a:ln w="50800">
              <a:solidFill>
                <a:schemeClr val="accent6"/>
              </a:solidFill>
              <a:tailEnd type="triangle"/>
            </a:ln>
          </p:spPr>
          <p:style>
            <a:lnRef idx="1">
              <a:schemeClr val="accent2"/>
            </a:lnRef>
            <a:fillRef idx="0">
              <a:schemeClr val="accent2"/>
            </a:fillRef>
            <a:effectRef idx="0">
              <a:schemeClr val="accent2"/>
            </a:effectRef>
            <a:fontRef idx="minor">
              <a:schemeClr val="tx1"/>
            </a:fontRef>
          </p:style>
        </p:cxnSp>
        <p:cxnSp>
          <p:nvCxnSpPr>
            <p:cNvPr id="15" name="Conector de Seta Reta 14"/>
            <p:cNvCxnSpPr/>
            <p:nvPr/>
          </p:nvCxnSpPr>
          <p:spPr>
            <a:xfrm flipV="1">
              <a:off x="11685859" y="3983584"/>
              <a:ext cx="0" cy="229215"/>
            </a:xfrm>
            <a:prstGeom prst="straightConnector1">
              <a:avLst/>
            </a:prstGeom>
            <a:ln w="508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16" name="CaixaDeTexto 15"/>
            <p:cNvSpPr txBox="1"/>
            <p:nvPr/>
          </p:nvSpPr>
          <p:spPr>
            <a:xfrm>
              <a:off x="10099005" y="2169395"/>
              <a:ext cx="457200" cy="261610"/>
            </a:xfrm>
            <a:prstGeom prst="rect">
              <a:avLst/>
            </a:prstGeom>
            <a:noFill/>
          </p:spPr>
          <p:txBody>
            <a:bodyPr wrap="square" rtlCol="0">
              <a:spAutoFit/>
            </a:bodyPr>
            <a:lstStyle/>
            <a:p>
              <a:r>
                <a:rPr lang="pt-BR" sz="1100" b="1" dirty="0" smtClean="0">
                  <a:solidFill>
                    <a:schemeClr val="accent6"/>
                  </a:solidFill>
                </a:rPr>
                <a:t>+6.2</a:t>
              </a:r>
              <a:endParaRPr lang="pt-BR" sz="1100" b="1" dirty="0">
                <a:solidFill>
                  <a:schemeClr val="accent6"/>
                </a:solidFill>
              </a:endParaRPr>
            </a:p>
          </p:txBody>
        </p:sp>
        <p:sp>
          <p:nvSpPr>
            <p:cNvPr id="17" name="CaixaDeTexto 16"/>
            <p:cNvSpPr txBox="1"/>
            <p:nvPr/>
          </p:nvSpPr>
          <p:spPr>
            <a:xfrm>
              <a:off x="10099005" y="2938116"/>
              <a:ext cx="457200" cy="261610"/>
            </a:xfrm>
            <a:prstGeom prst="rect">
              <a:avLst/>
            </a:prstGeom>
            <a:noFill/>
          </p:spPr>
          <p:txBody>
            <a:bodyPr wrap="square" rtlCol="0">
              <a:spAutoFit/>
            </a:bodyPr>
            <a:lstStyle/>
            <a:p>
              <a:r>
                <a:rPr lang="pt-BR" sz="1100" b="1" dirty="0" smtClean="0">
                  <a:solidFill>
                    <a:schemeClr val="accent6"/>
                  </a:solidFill>
                </a:rPr>
                <a:t>+1.2</a:t>
              </a:r>
              <a:endParaRPr lang="pt-BR" sz="1100" b="1" dirty="0">
                <a:solidFill>
                  <a:schemeClr val="accent6"/>
                </a:solidFill>
              </a:endParaRPr>
            </a:p>
          </p:txBody>
        </p:sp>
        <p:sp>
          <p:nvSpPr>
            <p:cNvPr id="18" name="CaixaDeTexto 17"/>
            <p:cNvSpPr txBox="1"/>
            <p:nvPr/>
          </p:nvSpPr>
          <p:spPr>
            <a:xfrm>
              <a:off x="10100958" y="3216008"/>
              <a:ext cx="457200" cy="261610"/>
            </a:xfrm>
            <a:prstGeom prst="rect">
              <a:avLst/>
            </a:prstGeom>
            <a:noFill/>
          </p:spPr>
          <p:txBody>
            <a:bodyPr wrap="square" rtlCol="0">
              <a:spAutoFit/>
            </a:bodyPr>
            <a:lstStyle/>
            <a:p>
              <a:r>
                <a:rPr lang="pt-BR" sz="1100" b="1" dirty="0" smtClean="0">
                  <a:solidFill>
                    <a:schemeClr val="accent6"/>
                  </a:solidFill>
                </a:rPr>
                <a:t>+1.8</a:t>
              </a:r>
              <a:endParaRPr lang="pt-BR" sz="1100" b="1" dirty="0">
                <a:solidFill>
                  <a:schemeClr val="accent6"/>
                </a:solidFill>
              </a:endParaRPr>
            </a:p>
          </p:txBody>
        </p:sp>
        <p:sp>
          <p:nvSpPr>
            <p:cNvPr id="19" name="CaixaDeTexto 18"/>
            <p:cNvSpPr txBox="1"/>
            <p:nvPr/>
          </p:nvSpPr>
          <p:spPr>
            <a:xfrm>
              <a:off x="10100958" y="4007929"/>
              <a:ext cx="457200" cy="261610"/>
            </a:xfrm>
            <a:prstGeom prst="rect">
              <a:avLst/>
            </a:prstGeom>
            <a:noFill/>
          </p:spPr>
          <p:txBody>
            <a:bodyPr wrap="square" rtlCol="0">
              <a:spAutoFit/>
            </a:bodyPr>
            <a:lstStyle/>
            <a:p>
              <a:r>
                <a:rPr lang="pt-BR" sz="1100" b="1" dirty="0" smtClean="0">
                  <a:solidFill>
                    <a:srgbClr val="FF0000"/>
                  </a:solidFill>
                </a:rPr>
                <a:t>+2.2</a:t>
              </a:r>
              <a:endParaRPr lang="pt-BR" sz="1100" b="1" dirty="0">
                <a:solidFill>
                  <a:srgbClr val="FF0000"/>
                </a:solidFill>
              </a:endParaRPr>
            </a:p>
          </p:txBody>
        </p:sp>
      </p:grpSp>
    </p:spTree>
    <p:extLst>
      <p:ext uri="{BB962C8B-B14F-4D97-AF65-F5344CB8AC3E}">
        <p14:creationId xmlns:p14="http://schemas.microsoft.com/office/powerpoint/2010/main" val="10820784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12</a:t>
            </a:fld>
            <a:endParaRPr lang="pt-BR"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smtClean="0"/>
              <a:t>Share of renewables in Total Energy Supply (TES) in Brazil</a:t>
            </a:r>
            <a:endParaRPr lang="en-US" dirty="0"/>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pic>
        <p:nvPicPr>
          <p:cNvPr id="3" name="Imagem 2"/>
          <p:cNvPicPr>
            <a:picLocks noChangeAspect="1"/>
          </p:cNvPicPr>
          <p:nvPr/>
        </p:nvPicPr>
        <p:blipFill rotWithShape="1">
          <a:blip r:embed="rId2"/>
          <a:srcRect t="49500" r="45334"/>
          <a:stretch/>
        </p:blipFill>
        <p:spPr>
          <a:xfrm>
            <a:off x="323629" y="3848986"/>
            <a:ext cx="6311088" cy="2106574"/>
          </a:xfrm>
          <a:prstGeom prst="rect">
            <a:avLst/>
          </a:prstGeom>
        </p:spPr>
      </p:pic>
      <p:sp>
        <p:nvSpPr>
          <p:cNvPr id="10" name="CaixaDeTexto 9"/>
          <p:cNvSpPr txBox="1"/>
          <p:nvPr/>
        </p:nvSpPr>
        <p:spPr>
          <a:xfrm>
            <a:off x="10172541" y="4445423"/>
            <a:ext cx="1687471" cy="523220"/>
          </a:xfrm>
          <a:prstGeom prst="rect">
            <a:avLst/>
          </a:prstGeom>
          <a:noFill/>
          <a:ln>
            <a:solidFill>
              <a:srgbClr val="FF0000"/>
            </a:solidFill>
            <a:prstDash val="sysDash"/>
          </a:ln>
        </p:spPr>
        <p:txBody>
          <a:bodyPr wrap="square" rtlCol="0">
            <a:spAutoFit/>
          </a:bodyPr>
          <a:lstStyle/>
          <a:p>
            <a:r>
              <a:rPr lang="en-US" sz="1400" dirty="0" smtClean="0">
                <a:solidFill>
                  <a:srgbClr val="FF0000"/>
                </a:solidFill>
              </a:rPr>
              <a:t>Effect of an extreme climate event</a:t>
            </a:r>
            <a:endParaRPr lang="en-US" sz="1400" dirty="0">
              <a:solidFill>
                <a:srgbClr val="FF0000"/>
              </a:solidFill>
            </a:endParaRPr>
          </a:p>
        </p:txBody>
      </p:sp>
      <p:cxnSp>
        <p:nvCxnSpPr>
          <p:cNvPr id="11" name="Conector de Seta Reta 10"/>
          <p:cNvCxnSpPr>
            <a:stCxn id="10" idx="0"/>
            <a:endCxn id="8" idx="4"/>
          </p:cNvCxnSpPr>
          <p:nvPr/>
        </p:nvCxnSpPr>
        <p:spPr>
          <a:xfrm flipH="1" flipV="1">
            <a:off x="10528821" y="3549450"/>
            <a:ext cx="487456" cy="895973"/>
          </a:xfrm>
          <a:prstGeom prst="straightConnector1">
            <a:avLst/>
          </a:prstGeom>
          <a:ln w="19050">
            <a:solidFill>
              <a:srgbClr val="FF0000"/>
            </a:solidFill>
            <a:prstDash val="sysDot"/>
            <a:tailEnd type="triangle"/>
          </a:ln>
        </p:spPr>
        <p:style>
          <a:lnRef idx="1">
            <a:schemeClr val="accent2"/>
          </a:lnRef>
          <a:fillRef idx="0">
            <a:schemeClr val="accent2"/>
          </a:fillRef>
          <a:effectRef idx="0">
            <a:schemeClr val="accent2"/>
          </a:effectRef>
          <a:fontRef idx="minor">
            <a:schemeClr val="tx1"/>
          </a:fontRef>
        </p:style>
      </p:cxnSp>
      <p:pic>
        <p:nvPicPr>
          <p:cNvPr id="14" name="Imagem 13"/>
          <p:cNvPicPr>
            <a:picLocks noChangeAspect="1"/>
          </p:cNvPicPr>
          <p:nvPr/>
        </p:nvPicPr>
        <p:blipFill rotWithShape="1">
          <a:blip r:embed="rId3"/>
          <a:srcRect l="37298" t="29101" r="60406" b="68666"/>
          <a:stretch/>
        </p:blipFill>
        <p:spPr>
          <a:xfrm>
            <a:off x="10086435" y="3049482"/>
            <a:ext cx="758173" cy="414670"/>
          </a:xfrm>
          <a:prstGeom prst="rect">
            <a:avLst/>
          </a:prstGeom>
        </p:spPr>
      </p:pic>
      <p:sp>
        <p:nvSpPr>
          <p:cNvPr id="8" name="Elipse 7"/>
          <p:cNvSpPr/>
          <p:nvPr/>
        </p:nvSpPr>
        <p:spPr>
          <a:xfrm>
            <a:off x="10172542" y="2810652"/>
            <a:ext cx="712558" cy="738798"/>
          </a:xfrm>
          <a:prstGeom prst="ellipse">
            <a:avLst/>
          </a:prstGeom>
          <a:noFill/>
          <a:ln w="190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CaixaDeTexto 12"/>
          <p:cNvSpPr txBox="1"/>
          <p:nvPr/>
        </p:nvSpPr>
        <p:spPr>
          <a:xfrm>
            <a:off x="6943060" y="5850026"/>
            <a:ext cx="5281661" cy="307777"/>
          </a:xfrm>
          <a:prstGeom prst="rect">
            <a:avLst/>
          </a:prstGeom>
          <a:noFill/>
        </p:spPr>
        <p:txBody>
          <a:bodyPr wrap="square" rtlCol="0">
            <a:spAutoFit/>
          </a:bodyPr>
          <a:lstStyle/>
          <a:p>
            <a:r>
              <a:rPr lang="en-US" sz="1400" dirty="0" smtClean="0"/>
              <a:t>Source: Energy Research Office (EPE) and International Energy Agency</a:t>
            </a:r>
            <a:endParaRPr lang="en-US" sz="1400" dirty="0"/>
          </a:p>
        </p:txBody>
      </p:sp>
      <p:grpSp>
        <p:nvGrpSpPr>
          <p:cNvPr id="35" name="Agrupar 34"/>
          <p:cNvGrpSpPr/>
          <p:nvPr/>
        </p:nvGrpSpPr>
        <p:grpSpPr>
          <a:xfrm>
            <a:off x="6921795" y="1755818"/>
            <a:ext cx="4960747" cy="4171383"/>
            <a:chOff x="6979616" y="1148047"/>
            <a:chExt cx="4960747" cy="4171383"/>
          </a:xfrm>
        </p:grpSpPr>
        <p:pic>
          <p:nvPicPr>
            <p:cNvPr id="36" name="Imagem 35"/>
            <p:cNvPicPr>
              <a:picLocks noChangeAspect="1"/>
            </p:cNvPicPr>
            <p:nvPr/>
          </p:nvPicPr>
          <p:blipFill rotWithShape="1">
            <a:blip r:embed="rId2"/>
            <a:srcRect l="57030"/>
            <a:stretch/>
          </p:blipFill>
          <p:spPr>
            <a:xfrm>
              <a:off x="6979616" y="1148047"/>
              <a:ext cx="4960747" cy="4171383"/>
            </a:xfrm>
            <a:prstGeom prst="rect">
              <a:avLst/>
            </a:prstGeom>
          </p:spPr>
        </p:pic>
        <p:sp>
          <p:nvSpPr>
            <p:cNvPr id="37" name="CaixaDeTexto 36"/>
            <p:cNvSpPr txBox="1"/>
            <p:nvPr/>
          </p:nvSpPr>
          <p:spPr>
            <a:xfrm>
              <a:off x="10244533" y="3809293"/>
              <a:ext cx="1687471" cy="523220"/>
            </a:xfrm>
            <a:prstGeom prst="rect">
              <a:avLst/>
            </a:prstGeom>
            <a:noFill/>
            <a:ln>
              <a:solidFill>
                <a:srgbClr val="FF0000"/>
              </a:solidFill>
              <a:prstDash val="sysDash"/>
            </a:ln>
          </p:spPr>
          <p:txBody>
            <a:bodyPr wrap="square" rtlCol="0">
              <a:spAutoFit/>
            </a:bodyPr>
            <a:lstStyle/>
            <a:p>
              <a:r>
                <a:rPr lang="en-US" sz="1400" dirty="0" smtClean="0">
                  <a:solidFill>
                    <a:srgbClr val="FF0000"/>
                  </a:solidFill>
                </a:rPr>
                <a:t>Effect of an extreme climate event</a:t>
              </a:r>
              <a:endParaRPr lang="en-US" sz="1400" dirty="0">
                <a:solidFill>
                  <a:srgbClr val="FF0000"/>
                </a:solidFill>
              </a:endParaRPr>
            </a:p>
          </p:txBody>
        </p:sp>
        <p:cxnSp>
          <p:nvCxnSpPr>
            <p:cNvPr id="38" name="Conector de Seta Reta 37"/>
            <p:cNvCxnSpPr>
              <a:stCxn id="37" idx="0"/>
              <a:endCxn id="40" idx="4"/>
            </p:cNvCxnSpPr>
            <p:nvPr/>
          </p:nvCxnSpPr>
          <p:spPr>
            <a:xfrm flipH="1" flipV="1">
              <a:off x="10600813" y="2913320"/>
              <a:ext cx="487456" cy="895973"/>
            </a:xfrm>
            <a:prstGeom prst="straightConnector1">
              <a:avLst/>
            </a:prstGeom>
            <a:ln w="19050">
              <a:solidFill>
                <a:srgbClr val="FF0000"/>
              </a:solidFill>
              <a:prstDash val="sysDot"/>
              <a:tailEnd type="triangle"/>
            </a:ln>
          </p:spPr>
          <p:style>
            <a:lnRef idx="1">
              <a:schemeClr val="accent2"/>
            </a:lnRef>
            <a:fillRef idx="0">
              <a:schemeClr val="accent2"/>
            </a:fillRef>
            <a:effectRef idx="0">
              <a:schemeClr val="accent2"/>
            </a:effectRef>
            <a:fontRef idx="minor">
              <a:schemeClr val="tx1"/>
            </a:fontRef>
          </p:style>
        </p:cxnSp>
        <p:pic>
          <p:nvPicPr>
            <p:cNvPr id="39" name="Imagem 38"/>
            <p:cNvPicPr>
              <a:picLocks noChangeAspect="1"/>
            </p:cNvPicPr>
            <p:nvPr/>
          </p:nvPicPr>
          <p:blipFill rotWithShape="1">
            <a:blip r:embed="rId3"/>
            <a:srcRect l="37298" t="29101" r="60406" b="68666"/>
            <a:stretch/>
          </p:blipFill>
          <p:spPr>
            <a:xfrm>
              <a:off x="10158427" y="2413352"/>
              <a:ext cx="758173" cy="414670"/>
            </a:xfrm>
            <a:prstGeom prst="rect">
              <a:avLst/>
            </a:prstGeom>
          </p:spPr>
        </p:pic>
        <p:sp>
          <p:nvSpPr>
            <p:cNvPr id="40" name="Elipse 39"/>
            <p:cNvSpPr/>
            <p:nvPr/>
          </p:nvSpPr>
          <p:spPr>
            <a:xfrm>
              <a:off x="10244534" y="2174522"/>
              <a:ext cx="712558" cy="738798"/>
            </a:xfrm>
            <a:prstGeom prst="ellipse">
              <a:avLst/>
            </a:prstGeom>
            <a:noFill/>
            <a:ln w="190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pic>
        <p:nvPicPr>
          <p:cNvPr id="41" name="Imagem 40"/>
          <p:cNvPicPr>
            <a:picLocks noChangeAspect="1"/>
          </p:cNvPicPr>
          <p:nvPr/>
        </p:nvPicPr>
        <p:blipFill rotWithShape="1">
          <a:blip r:embed="rId2"/>
          <a:srcRect r="45334" b="51092"/>
          <a:stretch/>
        </p:blipFill>
        <p:spPr>
          <a:xfrm>
            <a:off x="322607" y="1156628"/>
            <a:ext cx="6311088" cy="2040154"/>
          </a:xfrm>
          <a:prstGeom prst="rect">
            <a:avLst/>
          </a:prstGeom>
        </p:spPr>
      </p:pic>
      <p:pic>
        <p:nvPicPr>
          <p:cNvPr id="42" name="Imagem 41"/>
          <p:cNvPicPr>
            <a:picLocks noChangeAspect="1"/>
          </p:cNvPicPr>
          <p:nvPr/>
        </p:nvPicPr>
        <p:blipFill>
          <a:blip r:embed="rId4"/>
          <a:stretch>
            <a:fillRect/>
          </a:stretch>
        </p:blipFill>
        <p:spPr>
          <a:xfrm>
            <a:off x="322607" y="3199570"/>
            <a:ext cx="6169902" cy="665238"/>
          </a:xfrm>
          <a:prstGeom prst="rect">
            <a:avLst/>
          </a:prstGeom>
        </p:spPr>
      </p:pic>
    </p:spTree>
    <p:extLst>
      <p:ext uri="{BB962C8B-B14F-4D97-AF65-F5344CB8AC3E}">
        <p14:creationId xmlns:p14="http://schemas.microsoft.com/office/powerpoint/2010/main" val="998880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1"/>
          </p:nvPr>
        </p:nvSpPr>
        <p:spPr/>
        <p:txBody>
          <a:bodyPr/>
          <a:lstStyle/>
          <a:p>
            <a:fld id="{AD23D900-65C0-49C9-8373-669AF21A8E0C}" type="slidenum">
              <a:rPr lang="pt-BR" smtClean="0"/>
              <a:pPr/>
              <a:t>13</a:t>
            </a:fld>
            <a:endParaRPr lang="pt-BR" dirty="0"/>
          </a:p>
        </p:txBody>
      </p:sp>
      <p:sp>
        <p:nvSpPr>
          <p:cNvPr id="4" name="Título 3"/>
          <p:cNvSpPr>
            <a:spLocks noGrp="1"/>
          </p:cNvSpPr>
          <p:nvPr>
            <p:ph type="title"/>
          </p:nvPr>
        </p:nvSpPr>
        <p:spPr/>
        <p:txBody>
          <a:bodyPr/>
          <a:lstStyle/>
          <a:p>
            <a:r>
              <a:rPr lang="en-US" dirty="0" smtClean="0"/>
              <a:t>Share of renewables in TES has </a:t>
            </a:r>
            <a:r>
              <a:rPr lang="en-US" dirty="0"/>
              <a:t>remained at a high </a:t>
            </a:r>
            <a:r>
              <a:rPr lang="en-US" dirty="0" smtClean="0"/>
              <a:t>level in the last 20 years (above 40%)</a:t>
            </a:r>
            <a:endParaRPr lang="pt-BR" dirty="0"/>
          </a:p>
        </p:txBody>
      </p:sp>
      <p:sp>
        <p:nvSpPr>
          <p:cNvPr id="5" name="Espaço Reservado para Rodapé 4"/>
          <p:cNvSpPr>
            <a:spLocks noGrp="1"/>
          </p:cNvSpPr>
          <p:nvPr>
            <p:ph type="ftr" sz="quarter" idx="14"/>
          </p:nvPr>
        </p:nvSpPr>
        <p:spPr/>
        <p:txBody>
          <a:bodyPr/>
          <a:lstStyle/>
          <a:p>
            <a:r>
              <a:rPr lang="en-US" smtClean="0"/>
              <a:t>									14th BIS CCA Research Conference – Bogotá – 2024</a:t>
            </a:r>
            <a:endParaRPr lang="pt-BR" dirty="0"/>
          </a:p>
        </p:txBody>
      </p:sp>
      <p:pic>
        <p:nvPicPr>
          <p:cNvPr id="7" name="Imagem 6"/>
          <p:cNvPicPr>
            <a:picLocks noChangeAspect="1"/>
          </p:cNvPicPr>
          <p:nvPr/>
        </p:nvPicPr>
        <p:blipFill>
          <a:blip r:embed="rId2">
            <a:lum/>
          </a:blip>
          <a:stretch>
            <a:fillRect/>
          </a:stretch>
        </p:blipFill>
        <p:spPr>
          <a:xfrm>
            <a:off x="298479" y="1335385"/>
            <a:ext cx="11595042" cy="3655627"/>
          </a:xfrm>
          <a:prstGeom prst="rect">
            <a:avLst/>
          </a:prstGeom>
        </p:spPr>
      </p:pic>
      <p:sp>
        <p:nvSpPr>
          <p:cNvPr id="8" name="CaixaDeTexto 7"/>
          <p:cNvSpPr txBox="1"/>
          <p:nvPr/>
        </p:nvSpPr>
        <p:spPr>
          <a:xfrm>
            <a:off x="9276262" y="5850026"/>
            <a:ext cx="2948459" cy="307777"/>
          </a:xfrm>
          <a:prstGeom prst="rect">
            <a:avLst/>
          </a:prstGeom>
          <a:noFill/>
        </p:spPr>
        <p:txBody>
          <a:bodyPr wrap="square" rtlCol="0">
            <a:spAutoFit/>
          </a:bodyPr>
          <a:lstStyle/>
          <a:p>
            <a:r>
              <a:rPr lang="en-US" sz="1400" dirty="0" smtClean="0"/>
              <a:t>Source: Energy Research Office (EPE)</a:t>
            </a:r>
            <a:endParaRPr lang="en-US" sz="1400" dirty="0"/>
          </a:p>
        </p:txBody>
      </p:sp>
      <p:sp>
        <p:nvSpPr>
          <p:cNvPr id="20"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628719" y="5229082"/>
            <a:ext cx="11428465" cy="423268"/>
          </a:xfrm>
        </p:spPr>
        <p:txBody>
          <a:bodyPr/>
          <a:lstStyle/>
          <a:p>
            <a:r>
              <a:rPr lang="en-US" sz="2400" dirty="0" smtClean="0"/>
              <a:t>Shares of wind and solar (photovoltaic + thermal) has increased in the last 10 years</a:t>
            </a:r>
            <a:endParaRPr lang="en-US" sz="2000" dirty="0"/>
          </a:p>
          <a:p>
            <a:pPr lvl="1"/>
            <a:endParaRPr lang="en-US" sz="2000" dirty="0"/>
          </a:p>
        </p:txBody>
      </p:sp>
    </p:spTree>
    <p:extLst>
      <p:ext uri="{BB962C8B-B14F-4D97-AF65-F5344CB8AC3E}">
        <p14:creationId xmlns:p14="http://schemas.microsoft.com/office/powerpoint/2010/main" val="23652569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14</a:t>
            </a:fld>
            <a:endParaRPr lang="pt-BR"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normAutofit/>
          </a:bodyPr>
          <a:lstStyle/>
          <a:p>
            <a:r>
              <a:rPr lang="en-US" dirty="0"/>
              <a:t>Emissions </a:t>
            </a:r>
            <a:r>
              <a:rPr lang="en-US" dirty="0" smtClean="0"/>
              <a:t>from energy</a:t>
            </a:r>
            <a:r>
              <a:rPr lang="en-US" dirty="0" smtClean="0"/>
              <a:t> </a:t>
            </a:r>
            <a:r>
              <a:rPr lang="en-US" dirty="0" smtClean="0"/>
              <a:t>(</a:t>
            </a:r>
            <a:r>
              <a:rPr lang="en-US" dirty="0"/>
              <a:t>2021</a:t>
            </a:r>
            <a:r>
              <a:rPr lang="en-US" dirty="0" smtClean="0"/>
              <a:t>)</a:t>
            </a:r>
            <a:endParaRPr lang="en-US" sz="900" dirty="0"/>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sp>
        <p:nvSpPr>
          <p:cNvPr id="7" name="CaixaDeTexto 6"/>
          <p:cNvSpPr txBox="1"/>
          <p:nvPr/>
        </p:nvSpPr>
        <p:spPr>
          <a:xfrm>
            <a:off x="6943060" y="5850026"/>
            <a:ext cx="5281661" cy="307777"/>
          </a:xfrm>
          <a:prstGeom prst="rect">
            <a:avLst/>
          </a:prstGeom>
          <a:noFill/>
        </p:spPr>
        <p:txBody>
          <a:bodyPr wrap="square" rtlCol="0">
            <a:spAutoFit/>
          </a:bodyPr>
          <a:lstStyle/>
          <a:p>
            <a:r>
              <a:rPr lang="en-US" sz="1400" dirty="0" smtClean="0"/>
              <a:t>Source: Energy Research Office (EPE) and International Energy Agency</a:t>
            </a:r>
            <a:endParaRPr lang="en-US" sz="1400" dirty="0"/>
          </a:p>
        </p:txBody>
      </p:sp>
      <p:grpSp>
        <p:nvGrpSpPr>
          <p:cNvPr id="5" name="Agrupar 4"/>
          <p:cNvGrpSpPr/>
          <p:nvPr/>
        </p:nvGrpSpPr>
        <p:grpSpPr>
          <a:xfrm>
            <a:off x="397426" y="2128133"/>
            <a:ext cx="4751876" cy="2858703"/>
            <a:chOff x="2095501" y="1619029"/>
            <a:chExt cx="7239886" cy="3602705"/>
          </a:xfrm>
        </p:grpSpPr>
        <p:pic>
          <p:nvPicPr>
            <p:cNvPr id="3" name="Imagem 2"/>
            <p:cNvPicPr>
              <a:picLocks noChangeAspect="1"/>
            </p:cNvPicPr>
            <p:nvPr/>
          </p:nvPicPr>
          <p:blipFill>
            <a:blip r:embed="rId2"/>
            <a:stretch>
              <a:fillRect/>
            </a:stretch>
          </p:blipFill>
          <p:spPr>
            <a:xfrm>
              <a:off x="2095501" y="1619029"/>
              <a:ext cx="7239886" cy="3602705"/>
            </a:xfrm>
            <a:prstGeom prst="rect">
              <a:avLst/>
            </a:prstGeom>
          </p:spPr>
        </p:pic>
        <p:sp>
          <p:nvSpPr>
            <p:cNvPr id="8" name="CaixaDeTexto 7"/>
            <p:cNvSpPr txBox="1"/>
            <p:nvPr/>
          </p:nvSpPr>
          <p:spPr>
            <a:xfrm>
              <a:off x="5328791" y="1619029"/>
              <a:ext cx="2755555" cy="854010"/>
            </a:xfrm>
            <a:prstGeom prst="rect">
              <a:avLst/>
            </a:prstGeom>
            <a:solidFill>
              <a:schemeClr val="bg1"/>
            </a:solidFill>
            <a:ln>
              <a:noFill/>
            </a:ln>
          </p:spPr>
          <p:txBody>
            <a:bodyPr wrap="square" rtlCol="0">
              <a:spAutoFit/>
            </a:bodyPr>
            <a:lstStyle/>
            <a:p>
              <a:endParaRPr lang="pt-BR" dirty="0"/>
            </a:p>
          </p:txBody>
        </p:sp>
      </p:grpSp>
      <p:sp>
        <p:nvSpPr>
          <p:cNvPr id="9" name="Título 3">
            <a:extLst>
              <a:ext uri="{FF2B5EF4-FFF2-40B4-BE49-F238E27FC236}">
                <a16:creationId xmlns:a16="http://schemas.microsoft.com/office/drawing/2014/main" id="{6CAEEBC1-30B6-E18E-6A6B-08DC25F18DE7}"/>
              </a:ext>
            </a:extLst>
          </p:cNvPr>
          <p:cNvSpPr txBox="1">
            <a:spLocks/>
          </p:cNvSpPr>
          <p:nvPr/>
        </p:nvSpPr>
        <p:spPr>
          <a:xfrm>
            <a:off x="397426" y="1471435"/>
            <a:ext cx="4742449" cy="756000"/>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3000" kern="1200">
                <a:solidFill>
                  <a:srgbClr val="015C79"/>
                </a:solidFill>
                <a:latin typeface="+mn-lt"/>
                <a:ea typeface="+mj-ea"/>
                <a:cs typeface="+mj-cs"/>
              </a:defRPr>
            </a:lvl1pPr>
          </a:lstStyle>
          <a:p>
            <a:r>
              <a:rPr lang="en-US" sz="2000" dirty="0" smtClean="0"/>
              <a:t>Emissions in electricity production</a:t>
            </a:r>
            <a:br>
              <a:rPr lang="en-US" sz="2000" dirty="0" smtClean="0"/>
            </a:br>
            <a:r>
              <a:rPr lang="en-US" sz="2000" dirty="0" smtClean="0"/>
              <a:t>kg CO2/MWh</a:t>
            </a:r>
            <a:endParaRPr lang="en-US" sz="2000" dirty="0"/>
          </a:p>
        </p:txBody>
      </p:sp>
      <p:grpSp>
        <p:nvGrpSpPr>
          <p:cNvPr id="10" name="Agrupar 9"/>
          <p:cNvGrpSpPr/>
          <p:nvPr/>
        </p:nvGrpSpPr>
        <p:grpSpPr>
          <a:xfrm>
            <a:off x="6323467" y="2128132"/>
            <a:ext cx="4977354" cy="2858703"/>
            <a:chOff x="2054742" y="1711842"/>
            <a:chExt cx="7848600" cy="3972367"/>
          </a:xfrm>
        </p:grpSpPr>
        <p:pic>
          <p:nvPicPr>
            <p:cNvPr id="11" name="Imagem 10"/>
            <p:cNvPicPr>
              <a:picLocks noChangeAspect="1"/>
            </p:cNvPicPr>
            <p:nvPr/>
          </p:nvPicPr>
          <p:blipFill>
            <a:blip r:embed="rId3"/>
            <a:stretch>
              <a:fillRect/>
            </a:stretch>
          </p:blipFill>
          <p:spPr>
            <a:xfrm>
              <a:off x="2054742" y="1807534"/>
              <a:ext cx="7848600" cy="3876675"/>
            </a:xfrm>
            <a:prstGeom prst="rect">
              <a:avLst/>
            </a:prstGeom>
          </p:spPr>
        </p:pic>
        <p:sp>
          <p:nvSpPr>
            <p:cNvPr id="12" name="CaixaDeTexto 11"/>
            <p:cNvSpPr txBox="1"/>
            <p:nvPr/>
          </p:nvSpPr>
          <p:spPr>
            <a:xfrm>
              <a:off x="5503609" y="1711842"/>
              <a:ext cx="2902688" cy="935665"/>
            </a:xfrm>
            <a:prstGeom prst="rect">
              <a:avLst/>
            </a:prstGeom>
            <a:solidFill>
              <a:schemeClr val="bg1"/>
            </a:solidFill>
            <a:ln>
              <a:noFill/>
            </a:ln>
          </p:spPr>
          <p:txBody>
            <a:bodyPr wrap="square" rtlCol="0">
              <a:spAutoFit/>
            </a:bodyPr>
            <a:lstStyle/>
            <a:p>
              <a:endParaRPr lang="pt-BR" dirty="0"/>
            </a:p>
          </p:txBody>
        </p:sp>
      </p:grpSp>
      <p:sp>
        <p:nvSpPr>
          <p:cNvPr id="13" name="Título 3">
            <a:extLst>
              <a:ext uri="{FF2B5EF4-FFF2-40B4-BE49-F238E27FC236}">
                <a16:creationId xmlns:a16="http://schemas.microsoft.com/office/drawing/2014/main" id="{6CAEEBC1-30B6-E18E-6A6B-08DC25F18DE7}"/>
              </a:ext>
            </a:extLst>
          </p:cNvPr>
          <p:cNvSpPr txBox="1">
            <a:spLocks/>
          </p:cNvSpPr>
          <p:nvPr/>
        </p:nvSpPr>
        <p:spPr>
          <a:xfrm>
            <a:off x="6323467" y="1471435"/>
            <a:ext cx="4742449" cy="756000"/>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000" kern="1200">
                <a:solidFill>
                  <a:srgbClr val="015C79"/>
                </a:solidFill>
                <a:latin typeface="+mn-lt"/>
                <a:ea typeface="+mj-ea"/>
                <a:cs typeface="+mj-cs"/>
              </a:defRPr>
            </a:lvl1pPr>
          </a:lstStyle>
          <a:p>
            <a:r>
              <a:rPr lang="en-US" sz="2000" dirty="0"/>
              <a:t>Emissions per unit of Total Energy </a:t>
            </a:r>
            <a:r>
              <a:rPr lang="en-US" sz="2000" dirty="0" smtClean="0"/>
              <a:t>Supply</a:t>
            </a:r>
            <a:r>
              <a:rPr lang="en-US" sz="2000" dirty="0"/>
              <a:t/>
            </a:r>
            <a:br>
              <a:rPr lang="en-US" sz="2000" dirty="0"/>
            </a:br>
            <a:r>
              <a:rPr lang="en-US" sz="2000" dirty="0"/>
              <a:t>t CO2/toe</a:t>
            </a:r>
          </a:p>
        </p:txBody>
      </p:sp>
    </p:spTree>
    <p:extLst>
      <p:ext uri="{BB962C8B-B14F-4D97-AF65-F5344CB8AC3E}">
        <p14:creationId xmlns:p14="http://schemas.microsoft.com/office/powerpoint/2010/main" val="19591475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15</a:t>
            </a:fld>
            <a:endParaRPr lang="pt-BR"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normAutofit/>
          </a:bodyPr>
          <a:lstStyle/>
          <a:p>
            <a:r>
              <a:rPr lang="en-US" dirty="0" smtClean="0"/>
              <a:t>Emissions </a:t>
            </a:r>
            <a:r>
              <a:rPr lang="en-US" dirty="0" smtClean="0"/>
              <a:t>per capita and GDP</a:t>
            </a:r>
            <a:endParaRPr lang="en-US" sz="2200" dirty="0"/>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grpSp>
        <p:nvGrpSpPr>
          <p:cNvPr id="19" name="Agrupar 18"/>
          <p:cNvGrpSpPr/>
          <p:nvPr/>
        </p:nvGrpSpPr>
        <p:grpSpPr>
          <a:xfrm>
            <a:off x="549018" y="2136048"/>
            <a:ext cx="4753778" cy="3444620"/>
            <a:chOff x="2274345" y="1711842"/>
            <a:chExt cx="7135468" cy="3664470"/>
          </a:xfrm>
        </p:grpSpPr>
        <p:pic>
          <p:nvPicPr>
            <p:cNvPr id="9" name="Imagem 8"/>
            <p:cNvPicPr>
              <a:picLocks noChangeAspect="1"/>
            </p:cNvPicPr>
            <p:nvPr/>
          </p:nvPicPr>
          <p:blipFill>
            <a:blip r:embed="rId2"/>
            <a:stretch>
              <a:fillRect/>
            </a:stretch>
          </p:blipFill>
          <p:spPr>
            <a:xfrm>
              <a:off x="2274345" y="1721279"/>
              <a:ext cx="7135468" cy="3655033"/>
            </a:xfrm>
            <a:prstGeom prst="rect">
              <a:avLst/>
            </a:prstGeom>
          </p:spPr>
        </p:pic>
        <p:sp>
          <p:nvSpPr>
            <p:cNvPr id="18" name="CaixaDeTexto 17"/>
            <p:cNvSpPr txBox="1"/>
            <p:nvPr/>
          </p:nvSpPr>
          <p:spPr>
            <a:xfrm>
              <a:off x="5503609" y="1711842"/>
              <a:ext cx="2902688" cy="935665"/>
            </a:xfrm>
            <a:prstGeom prst="rect">
              <a:avLst/>
            </a:prstGeom>
            <a:solidFill>
              <a:schemeClr val="bg1"/>
            </a:solidFill>
            <a:ln>
              <a:noFill/>
            </a:ln>
          </p:spPr>
          <p:txBody>
            <a:bodyPr wrap="square" rtlCol="0">
              <a:spAutoFit/>
            </a:bodyPr>
            <a:lstStyle/>
            <a:p>
              <a:endParaRPr lang="pt-BR" dirty="0"/>
            </a:p>
          </p:txBody>
        </p:sp>
      </p:grpSp>
      <p:sp>
        <p:nvSpPr>
          <p:cNvPr id="21" name="CaixaDeTexto 20"/>
          <p:cNvSpPr txBox="1"/>
          <p:nvPr/>
        </p:nvSpPr>
        <p:spPr>
          <a:xfrm>
            <a:off x="6943060" y="5850026"/>
            <a:ext cx="5281661" cy="307777"/>
          </a:xfrm>
          <a:prstGeom prst="rect">
            <a:avLst/>
          </a:prstGeom>
          <a:noFill/>
        </p:spPr>
        <p:txBody>
          <a:bodyPr wrap="square" rtlCol="0">
            <a:spAutoFit/>
          </a:bodyPr>
          <a:lstStyle/>
          <a:p>
            <a:r>
              <a:rPr lang="en-US" sz="1400" dirty="0" smtClean="0"/>
              <a:t>Source: Energy Research Office (EPE) and International Energy Agency</a:t>
            </a:r>
            <a:endParaRPr lang="en-US" sz="1400" dirty="0"/>
          </a:p>
        </p:txBody>
      </p:sp>
      <p:sp>
        <p:nvSpPr>
          <p:cNvPr id="10" name="Título 3">
            <a:extLst>
              <a:ext uri="{FF2B5EF4-FFF2-40B4-BE49-F238E27FC236}">
                <a16:creationId xmlns:a16="http://schemas.microsoft.com/office/drawing/2014/main" id="{6CAEEBC1-30B6-E18E-6A6B-08DC25F18DE7}"/>
              </a:ext>
            </a:extLst>
          </p:cNvPr>
          <p:cNvSpPr txBox="1">
            <a:spLocks/>
          </p:cNvSpPr>
          <p:nvPr/>
        </p:nvSpPr>
        <p:spPr>
          <a:xfrm>
            <a:off x="549018" y="1496150"/>
            <a:ext cx="3569052" cy="756000"/>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3000" kern="1200">
                <a:solidFill>
                  <a:srgbClr val="015C79"/>
                </a:solidFill>
                <a:latin typeface="+mn-lt"/>
                <a:ea typeface="+mj-ea"/>
                <a:cs typeface="+mj-cs"/>
              </a:defRPr>
            </a:lvl1pPr>
          </a:lstStyle>
          <a:p>
            <a:r>
              <a:rPr lang="en-US" sz="2000" dirty="0" smtClean="0"/>
              <a:t>Emissions per capita</a:t>
            </a:r>
            <a:br>
              <a:rPr lang="en-US" sz="2000" dirty="0" smtClean="0"/>
            </a:br>
            <a:r>
              <a:rPr lang="pt-BR" sz="2000" dirty="0" smtClean="0"/>
              <a:t>t CO2/</a:t>
            </a:r>
            <a:r>
              <a:rPr lang="pt-BR" sz="2000" dirty="0" err="1" smtClean="0"/>
              <a:t>inhab</a:t>
            </a:r>
            <a:endParaRPr lang="en-US" sz="2000" dirty="0"/>
          </a:p>
        </p:txBody>
      </p:sp>
      <p:sp>
        <p:nvSpPr>
          <p:cNvPr id="11" name="Título 3">
            <a:extLst>
              <a:ext uri="{FF2B5EF4-FFF2-40B4-BE49-F238E27FC236}">
                <a16:creationId xmlns:a16="http://schemas.microsoft.com/office/drawing/2014/main" id="{6CAEEBC1-30B6-E18E-6A6B-08DC25F18DE7}"/>
              </a:ext>
            </a:extLst>
          </p:cNvPr>
          <p:cNvSpPr txBox="1">
            <a:spLocks/>
          </p:cNvSpPr>
          <p:nvPr/>
        </p:nvSpPr>
        <p:spPr>
          <a:xfrm>
            <a:off x="5998566" y="1496150"/>
            <a:ext cx="5264754" cy="756000"/>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000" kern="1200">
                <a:solidFill>
                  <a:srgbClr val="015C79"/>
                </a:solidFill>
                <a:latin typeface="+mn-lt"/>
                <a:ea typeface="+mj-ea"/>
                <a:cs typeface="+mj-cs"/>
              </a:defRPr>
            </a:lvl1pPr>
          </a:lstStyle>
          <a:p>
            <a:r>
              <a:rPr lang="en-US" sz="2000" dirty="0" smtClean="0"/>
              <a:t>Carbon intensity in the economy</a:t>
            </a:r>
          </a:p>
          <a:p>
            <a:r>
              <a:rPr lang="en-US" sz="2000" dirty="0" smtClean="0"/>
              <a:t>kg CO2/</a:t>
            </a:r>
            <a:r>
              <a:rPr lang="en-US" sz="2000" dirty="0" err="1" smtClean="0"/>
              <a:t>US$ppp</a:t>
            </a:r>
            <a:r>
              <a:rPr lang="en-US" sz="2000" dirty="0" smtClean="0"/>
              <a:t>[2015]</a:t>
            </a:r>
            <a:endParaRPr lang="en-US" sz="2000" dirty="0"/>
          </a:p>
        </p:txBody>
      </p:sp>
      <p:pic>
        <p:nvPicPr>
          <p:cNvPr id="12" name="Imagem 11"/>
          <p:cNvPicPr>
            <a:picLocks noChangeAspect="1"/>
          </p:cNvPicPr>
          <p:nvPr/>
        </p:nvPicPr>
        <p:blipFill rotWithShape="1">
          <a:blip r:embed="rId3"/>
          <a:srcRect t="22865"/>
          <a:stretch/>
        </p:blipFill>
        <p:spPr>
          <a:xfrm>
            <a:off x="5998567" y="2732728"/>
            <a:ext cx="5583832" cy="2879228"/>
          </a:xfrm>
          <a:prstGeom prst="rect">
            <a:avLst/>
          </a:prstGeom>
        </p:spPr>
      </p:pic>
    </p:spTree>
    <p:extLst>
      <p:ext uri="{BB962C8B-B14F-4D97-AF65-F5344CB8AC3E}">
        <p14:creationId xmlns:p14="http://schemas.microsoft.com/office/powerpoint/2010/main" val="9226948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1"/>
          </p:nvPr>
        </p:nvSpPr>
        <p:spPr/>
        <p:txBody>
          <a:bodyPr/>
          <a:lstStyle/>
          <a:p>
            <a:fld id="{AD23D900-65C0-49C9-8373-669AF21A8E0C}" type="slidenum">
              <a:rPr lang="pt-BR" smtClean="0"/>
              <a:pPr/>
              <a:t>16</a:t>
            </a:fld>
            <a:endParaRPr lang="pt-BR" dirty="0"/>
          </a:p>
        </p:txBody>
      </p:sp>
      <p:sp>
        <p:nvSpPr>
          <p:cNvPr id="3" name="Título 2"/>
          <p:cNvSpPr>
            <a:spLocks noGrp="1"/>
          </p:cNvSpPr>
          <p:nvPr>
            <p:ph type="title"/>
          </p:nvPr>
        </p:nvSpPr>
        <p:spPr/>
        <p:txBody>
          <a:bodyPr/>
          <a:lstStyle/>
          <a:p>
            <a:r>
              <a:rPr lang="en-US" dirty="0" smtClean="0"/>
              <a:t>Modeling approach and results</a:t>
            </a:r>
            <a:endParaRPr lang="en-US" dirty="0"/>
          </a:p>
        </p:txBody>
      </p:sp>
      <p:sp>
        <p:nvSpPr>
          <p:cNvPr id="4" name="Espaço Reservado para Rodapé 3"/>
          <p:cNvSpPr>
            <a:spLocks noGrp="1"/>
          </p:cNvSpPr>
          <p:nvPr>
            <p:ph type="ftr" sz="quarter" idx="14"/>
          </p:nvPr>
        </p:nvSpPr>
        <p:spPr/>
        <p:txBody>
          <a:bodyPr/>
          <a:lstStyle/>
          <a:p>
            <a:r>
              <a:rPr lang="en-US" dirty="0" smtClean="0"/>
              <a:t>							</a:t>
            </a:r>
            <a:r>
              <a:rPr lang="en-US" dirty="0"/>
              <a:t>		14th BIS CCA Research Conference – Bogotá – 2024</a:t>
            </a:r>
            <a:endParaRPr lang="pt-BR" dirty="0"/>
          </a:p>
        </p:txBody>
      </p:sp>
    </p:spTree>
    <p:extLst>
      <p:ext uri="{BB962C8B-B14F-4D97-AF65-F5344CB8AC3E}">
        <p14:creationId xmlns:p14="http://schemas.microsoft.com/office/powerpoint/2010/main" val="35928003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17</a:t>
            </a:fld>
            <a:endParaRPr lang="pt-BR" dirty="0"/>
          </a:p>
        </p:txBody>
      </p:sp>
      <p:sp>
        <p:nvSpPr>
          <p:cNvPr id="3"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480000" y="1039808"/>
            <a:ext cx="11577184" cy="4778383"/>
          </a:xfrm>
        </p:spPr>
        <p:txBody>
          <a:bodyPr/>
          <a:lstStyle/>
          <a:p>
            <a:r>
              <a:rPr lang="en-US" sz="2400" dirty="0"/>
              <a:t>Main </a:t>
            </a:r>
            <a:r>
              <a:rPr lang="en-US" sz="2400" dirty="0" smtClean="0"/>
              <a:t>references:</a:t>
            </a:r>
            <a:endParaRPr lang="en-US" sz="2400" dirty="0"/>
          </a:p>
          <a:p>
            <a:endParaRPr lang="en-US" sz="2400" dirty="0"/>
          </a:p>
          <a:p>
            <a:pPr lvl="1"/>
            <a:r>
              <a:rPr lang="en-US" sz="2000" dirty="0" err="1"/>
              <a:t>Annicchiarico</a:t>
            </a:r>
            <a:r>
              <a:rPr lang="en-US" sz="2000" dirty="0"/>
              <a:t> and Di Dio (2015) </a:t>
            </a:r>
          </a:p>
          <a:p>
            <a:pPr lvl="2"/>
            <a:r>
              <a:rPr lang="en-US" sz="1800" dirty="0"/>
              <a:t>Title: “Environmental policy and macroeconomic dynamics in a new Keynesian model”</a:t>
            </a:r>
          </a:p>
          <a:p>
            <a:pPr lvl="2"/>
            <a:r>
              <a:rPr lang="en-US" sz="1800" dirty="0" smtClean="0"/>
              <a:t>Present a closed </a:t>
            </a:r>
            <a:r>
              <a:rPr lang="en-US" sz="1800" dirty="0"/>
              <a:t>economy New Keynesian model embodying pollutant emission, abatement technology, and environmental damage </a:t>
            </a:r>
          </a:p>
          <a:p>
            <a:pPr lvl="2"/>
            <a:r>
              <a:rPr lang="en-US" sz="1800" dirty="0"/>
              <a:t>Assess alternative environmental policy regimes: carbon tax, cap-and-trade, and intensity target</a:t>
            </a:r>
          </a:p>
          <a:p>
            <a:pPr marL="457200" lvl="1" indent="0">
              <a:buNone/>
            </a:pPr>
            <a:endParaRPr lang="en-US" sz="2000" dirty="0"/>
          </a:p>
          <a:p>
            <a:pPr lvl="1"/>
            <a:r>
              <a:rPr lang="en-US" sz="2000" dirty="0" err="1"/>
              <a:t>Coenen</a:t>
            </a:r>
            <a:r>
              <a:rPr lang="en-US" sz="2000" dirty="0"/>
              <a:t> et all (2023)</a:t>
            </a:r>
          </a:p>
          <a:p>
            <a:pPr lvl="2"/>
            <a:r>
              <a:rPr lang="en-US" sz="1800" dirty="0"/>
              <a:t>Title: “Macroeconomic effects of carbon transition policies: an assessment based on the ECB’s New Area-Wide Model with a disaggregated energy sector.”</a:t>
            </a:r>
          </a:p>
          <a:p>
            <a:pPr lvl="2"/>
            <a:r>
              <a:rPr lang="en-US" sz="1800" dirty="0" smtClean="0"/>
              <a:t>Provide an assessment </a:t>
            </a:r>
            <a:r>
              <a:rPr lang="en-US" sz="1800" dirty="0"/>
              <a:t>of the macroeconomic implications of the transition to a low-carbon economy</a:t>
            </a:r>
          </a:p>
          <a:p>
            <a:pPr lvl="2"/>
            <a:r>
              <a:rPr lang="en-US" sz="1800" dirty="0" smtClean="0"/>
              <a:t>Conclude: The </a:t>
            </a:r>
            <a:r>
              <a:rPr lang="en-US" sz="1800" dirty="0"/>
              <a:t>carbon price increase, as assumed for this simulation, would only have a rather </a:t>
            </a:r>
            <a:r>
              <a:rPr lang="en-US" sz="1800" b="1" dirty="0"/>
              <a:t>limited economic impact on the euro area economy</a:t>
            </a:r>
            <a:r>
              <a:rPr lang="en-US" sz="1800" dirty="0"/>
              <a:t>. That means monetary policy would face only a </a:t>
            </a:r>
            <a:r>
              <a:rPr lang="en-US" sz="1800" b="1" dirty="0"/>
              <a:t>modest trade-off in terms of stabilizing inflation relative to output</a:t>
            </a:r>
            <a:r>
              <a:rPr lang="en-US" sz="1800" dirty="0" smtClean="0"/>
              <a:t>.</a:t>
            </a:r>
            <a:endParaRPr lang="en-US" sz="1800" dirty="0"/>
          </a:p>
          <a:p>
            <a:endParaRPr lang="en-US" sz="2400"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a:t>Introduction</a:t>
            </a:r>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spTree>
    <p:extLst>
      <p:ext uri="{BB962C8B-B14F-4D97-AF65-F5344CB8AC3E}">
        <p14:creationId xmlns:p14="http://schemas.microsoft.com/office/powerpoint/2010/main" val="6515669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18</a:t>
            </a:fld>
            <a:endParaRPr lang="pt-BR"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a:t>New structure - energy sectors and emissions</a:t>
            </a:r>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pic>
        <p:nvPicPr>
          <p:cNvPr id="23" name="Imagem 22">
            <a:extLst>
              <a:ext uri="{FF2B5EF4-FFF2-40B4-BE49-F238E27FC236}">
                <a16:creationId xmlns:a16="http://schemas.microsoft.com/office/drawing/2014/main" id="{7319D7EC-943A-C457-7CE4-012CC3B22BD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0000" y="920407"/>
            <a:ext cx="11577184" cy="5205921"/>
          </a:xfrm>
          <a:prstGeom prst="rect">
            <a:avLst/>
          </a:prstGeom>
          <a:noFill/>
          <a:ln>
            <a:noFill/>
          </a:ln>
        </p:spPr>
      </p:pic>
    </p:spTree>
    <p:extLst>
      <p:ext uri="{BB962C8B-B14F-4D97-AF65-F5344CB8AC3E}">
        <p14:creationId xmlns:p14="http://schemas.microsoft.com/office/powerpoint/2010/main" val="38364418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19</a:t>
            </a:fld>
            <a:endParaRPr lang="pt-BR" dirty="0"/>
          </a:p>
        </p:txBody>
      </p:sp>
      <mc:AlternateContent xmlns:mc="http://schemas.openxmlformats.org/markup-compatibility/2006" xmlns:a14="http://schemas.microsoft.com/office/drawing/2010/main">
        <mc:Choice Requires="a14">
          <p:sp>
            <p:nvSpPr>
              <p:cNvPr id="3"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480000" y="1116000"/>
                <a:ext cx="11232000" cy="4778383"/>
              </a:xfrm>
            </p:spPr>
            <p:txBody>
              <a:bodyPr/>
              <a:lstStyle/>
              <a:p>
                <a:r>
                  <a:rPr lang="en-US" dirty="0" smtClean="0"/>
                  <a:t>Dynamic </a:t>
                </a:r>
                <a:r>
                  <a:rPr lang="en-US" dirty="0"/>
                  <a:t>of the stock of global </a:t>
                </a:r>
                <a:r>
                  <a:rPr lang="en-US" dirty="0" smtClean="0"/>
                  <a:t>emission</a:t>
                </a:r>
              </a:p>
              <a:p>
                <a:endParaRPr lang="en-US" dirty="0"/>
              </a:p>
              <a:p>
                <a:endParaRPr lang="pt-BR" sz="300" dirty="0"/>
              </a:p>
              <a:p>
                <a:pPr marL="0" indent="0">
                  <a:buNone/>
                </a:pPr>
                <a14:m>
                  <m:oMathPara xmlns:m="http://schemas.openxmlformats.org/officeDocument/2006/math">
                    <m:oMathParaPr>
                      <m:jc m:val="centerGroup"/>
                    </m:oMathParaPr>
                    <m:oMath xmlns:m="http://schemas.openxmlformats.org/officeDocument/2006/math">
                      <m:sSub>
                        <m:sSubPr>
                          <m:ctrlPr>
                            <a:rPr lang="pt-BR" sz="2400" i="1">
                              <a:latin typeface="Cambria Math" panose="02040503050406030204" pitchFamily="18" charset="0"/>
                            </a:rPr>
                          </m:ctrlPr>
                        </m:sSubPr>
                        <m:e>
                          <m:r>
                            <a:rPr lang="en-US" sz="2400" i="1">
                              <a:latin typeface="Cambria Math" panose="02040503050406030204" pitchFamily="18" charset="0"/>
                            </a:rPr>
                            <m:t>𝑆𝐸</m:t>
                          </m:r>
                        </m:e>
                        <m:sub>
                          <m:r>
                            <a:rPr lang="en-US" sz="2400" i="1">
                              <a:latin typeface="Cambria Math" panose="02040503050406030204" pitchFamily="18" charset="0"/>
                            </a:rPr>
                            <m:t>𝑡</m:t>
                          </m:r>
                        </m:sub>
                      </m:sSub>
                      <m:r>
                        <a:rPr lang="en-US" sz="2400" i="1">
                          <a:latin typeface="Cambria Math" panose="02040503050406030204" pitchFamily="18" charset="0"/>
                        </a:rPr>
                        <m:t>=</m:t>
                      </m:r>
                      <m:d>
                        <m:dPr>
                          <m:ctrlPr>
                            <a:rPr lang="pt-BR" sz="2400" i="1">
                              <a:latin typeface="Cambria Math" panose="02040503050406030204" pitchFamily="18" charset="0"/>
                            </a:rPr>
                          </m:ctrlPr>
                        </m:dPr>
                        <m:e>
                          <m:r>
                            <a:rPr lang="en-US" sz="2400" i="1">
                              <a:latin typeface="Cambria Math" panose="02040503050406030204" pitchFamily="18" charset="0"/>
                            </a:rPr>
                            <m:t>1−</m:t>
                          </m:r>
                          <m:sSub>
                            <m:sSubPr>
                              <m:ctrlPr>
                                <a:rPr lang="pt-BR" sz="2400" i="1">
                                  <a:latin typeface="Cambria Math" panose="02040503050406030204" pitchFamily="18" charset="0"/>
                                </a:rPr>
                              </m:ctrlPr>
                            </m:sSubPr>
                            <m:e>
                              <m:r>
                                <a:rPr lang="en-US" sz="2400" i="1">
                                  <a:latin typeface="Cambria Math" panose="02040503050406030204" pitchFamily="18" charset="0"/>
                                </a:rPr>
                                <m:t>𝛿</m:t>
                              </m:r>
                            </m:e>
                            <m:sub>
                              <m:r>
                                <a:rPr lang="en-US" sz="2400" i="1">
                                  <a:latin typeface="Cambria Math" panose="02040503050406030204" pitchFamily="18" charset="0"/>
                                </a:rPr>
                                <m:t>𝑠𝑒</m:t>
                              </m:r>
                            </m:sub>
                          </m:sSub>
                        </m:e>
                      </m:d>
                      <m:sSub>
                        <m:sSubPr>
                          <m:ctrlPr>
                            <a:rPr lang="pt-BR" sz="2400" i="1">
                              <a:latin typeface="Cambria Math" panose="02040503050406030204" pitchFamily="18" charset="0"/>
                            </a:rPr>
                          </m:ctrlPr>
                        </m:sSubPr>
                        <m:e>
                          <m:r>
                            <a:rPr lang="en-US" sz="2400" i="1">
                              <a:latin typeface="Cambria Math" panose="02040503050406030204" pitchFamily="18" charset="0"/>
                            </a:rPr>
                            <m:t>𝑆𝐸</m:t>
                          </m:r>
                        </m:e>
                        <m:sub>
                          <m:r>
                            <a:rPr lang="en-US" sz="2400" i="1">
                              <a:latin typeface="Cambria Math" panose="02040503050406030204" pitchFamily="18" charset="0"/>
                            </a:rPr>
                            <m:t>𝑡</m:t>
                          </m:r>
                          <m:r>
                            <a:rPr lang="en-US" sz="2400" i="1">
                              <a:latin typeface="Cambria Math" panose="02040503050406030204" pitchFamily="18" charset="0"/>
                            </a:rPr>
                            <m:t>−1</m:t>
                          </m:r>
                        </m:sub>
                      </m:sSub>
                      <m:r>
                        <a:rPr lang="en-US" sz="2400" i="1">
                          <a:latin typeface="Cambria Math" panose="02040503050406030204" pitchFamily="18" charset="0"/>
                        </a:rPr>
                        <m:t>+</m:t>
                      </m:r>
                      <m:sSubSup>
                        <m:sSubSupPr>
                          <m:ctrlPr>
                            <a:rPr lang="pt-BR" sz="2400" i="1">
                              <a:latin typeface="Cambria Math" panose="02040503050406030204" pitchFamily="18" charset="0"/>
                            </a:rPr>
                          </m:ctrlPr>
                        </m:sSubSupPr>
                        <m:e>
                          <m:r>
                            <a:rPr lang="en-US" sz="2400" i="1">
                              <a:latin typeface="Cambria Math" panose="02040503050406030204" pitchFamily="18" charset="0"/>
                            </a:rPr>
                            <m:t>𝐸𝑀</m:t>
                          </m:r>
                        </m:e>
                        <m:sub>
                          <m:r>
                            <a:rPr lang="en-US" sz="2400" i="1">
                              <a:latin typeface="Cambria Math" panose="02040503050406030204" pitchFamily="18" charset="0"/>
                            </a:rPr>
                            <m:t>𝑡</m:t>
                          </m:r>
                        </m:sub>
                        <m:sup>
                          <m:r>
                            <a:rPr lang="en-US" sz="2400" i="1">
                              <a:latin typeface="Cambria Math" panose="02040503050406030204" pitchFamily="18" charset="0"/>
                            </a:rPr>
                            <m:t>𝑔𝑙𝑏</m:t>
                          </m:r>
                        </m:sup>
                      </m:sSubSup>
                    </m:oMath>
                  </m:oMathPara>
                </a14:m>
                <a:endParaRPr lang="pt-BR" dirty="0"/>
              </a:p>
              <a:p>
                <a:pPr marL="0" indent="0">
                  <a:buNone/>
                </a:pPr>
                <a:r>
                  <a:rPr lang="en-US" dirty="0" smtClean="0"/>
                  <a:t>	</a:t>
                </a:r>
              </a:p>
              <a:p>
                <a:pPr marL="0" indent="0">
                  <a:buNone/>
                </a:pPr>
                <a:r>
                  <a:rPr lang="en-US" dirty="0"/>
                  <a:t>	</a:t>
                </a:r>
                <a:r>
                  <a:rPr lang="en-US" dirty="0" smtClean="0"/>
                  <a:t>where </a:t>
                </a:r>
                <a:r>
                  <a:rPr lang="en-US" dirty="0"/>
                  <a:t>the global emission </a:t>
                </a:r>
                <a:endParaRPr lang="en-US" dirty="0" smtClean="0"/>
              </a:p>
              <a:p>
                <a:pPr marL="0" indent="0">
                  <a:buNone/>
                </a:pPr>
                <a:r>
                  <a:rPr lang="en-US" dirty="0" smtClean="0"/>
                  <a:t> </a:t>
                </a:r>
                <a:endParaRPr lang="en-US" dirty="0"/>
              </a:p>
              <a:p>
                <a:pPr marL="0" indent="0">
                  <a:buNone/>
                </a:pPr>
                <a14:m>
                  <m:oMathPara xmlns:m="http://schemas.openxmlformats.org/officeDocument/2006/math">
                    <m:oMathParaPr>
                      <m:jc m:val="centerGroup"/>
                    </m:oMathParaPr>
                    <m:oMath xmlns:m="http://schemas.openxmlformats.org/officeDocument/2006/math">
                      <m:sSubSup>
                        <m:sSubSupPr>
                          <m:ctrlPr>
                            <a:rPr lang="pt-BR" sz="2400" i="1">
                              <a:latin typeface="Cambria Math" panose="02040503050406030204" pitchFamily="18" charset="0"/>
                            </a:rPr>
                          </m:ctrlPr>
                        </m:sSubSupPr>
                        <m:e>
                          <m:r>
                            <a:rPr lang="en-US" sz="2400" i="1">
                              <a:latin typeface="Cambria Math" panose="02040503050406030204" pitchFamily="18" charset="0"/>
                            </a:rPr>
                            <m:t>𝐸𝑀</m:t>
                          </m:r>
                        </m:e>
                        <m:sub>
                          <m:r>
                            <a:rPr lang="en-US" sz="2400" i="1">
                              <a:latin typeface="Cambria Math" panose="02040503050406030204" pitchFamily="18" charset="0"/>
                            </a:rPr>
                            <m:t>𝑡</m:t>
                          </m:r>
                        </m:sub>
                        <m:sup>
                          <m:r>
                            <a:rPr lang="en-US" sz="2400" i="1">
                              <a:latin typeface="Cambria Math" panose="02040503050406030204" pitchFamily="18" charset="0"/>
                            </a:rPr>
                            <m:t>𝑔𝑙𝑏</m:t>
                          </m:r>
                        </m:sup>
                      </m:sSubSup>
                      <m:r>
                        <a:rPr lang="en-US" sz="2400" i="1">
                          <a:latin typeface="Cambria Math" panose="02040503050406030204" pitchFamily="18" charset="0"/>
                        </a:rPr>
                        <m:t>=</m:t>
                      </m:r>
                      <m:r>
                        <a:rPr lang="en-US" sz="2400" i="1">
                          <a:latin typeface="Cambria Math" panose="02040503050406030204" pitchFamily="18" charset="0"/>
                        </a:rPr>
                        <m:t>𝐸</m:t>
                      </m:r>
                      <m:sSub>
                        <m:sSubPr>
                          <m:ctrlPr>
                            <a:rPr lang="pt-BR" sz="2400" i="1">
                              <a:latin typeface="Cambria Math" panose="02040503050406030204" pitchFamily="18" charset="0"/>
                            </a:rPr>
                          </m:ctrlPr>
                        </m:sSubPr>
                        <m:e>
                          <m:r>
                            <a:rPr lang="en-US" sz="2400" i="1">
                              <a:latin typeface="Cambria Math" panose="02040503050406030204" pitchFamily="18" charset="0"/>
                            </a:rPr>
                            <m:t>𝑀</m:t>
                          </m:r>
                        </m:e>
                        <m:sub>
                          <m:r>
                            <a:rPr lang="en-US" sz="2400" i="1">
                              <a:latin typeface="Cambria Math" panose="02040503050406030204" pitchFamily="18" charset="0"/>
                            </a:rPr>
                            <m:t>𝑡</m:t>
                          </m:r>
                        </m:sub>
                      </m:sSub>
                      <m:r>
                        <a:rPr lang="en-US" sz="2400" i="1">
                          <a:latin typeface="Cambria Math" panose="02040503050406030204" pitchFamily="18" charset="0"/>
                        </a:rPr>
                        <m:t>+</m:t>
                      </m:r>
                      <m:sSubSup>
                        <m:sSubSupPr>
                          <m:ctrlPr>
                            <a:rPr lang="pt-BR" sz="2400" i="1">
                              <a:latin typeface="Cambria Math" panose="02040503050406030204" pitchFamily="18" charset="0"/>
                            </a:rPr>
                          </m:ctrlPr>
                        </m:sSubSupPr>
                        <m:e>
                          <m:r>
                            <a:rPr lang="en-US" sz="2400" i="1">
                              <a:latin typeface="Cambria Math" panose="02040503050406030204" pitchFamily="18" charset="0"/>
                            </a:rPr>
                            <m:t>𝐸𝑀</m:t>
                          </m:r>
                        </m:e>
                        <m:sub>
                          <m:r>
                            <a:rPr lang="en-US" sz="2400" i="1">
                              <a:latin typeface="Cambria Math" panose="02040503050406030204" pitchFamily="18" charset="0"/>
                            </a:rPr>
                            <m:t>𝑡</m:t>
                          </m:r>
                        </m:sub>
                        <m:sup>
                          <m:r>
                            <a:rPr lang="en-US" sz="2400" i="1">
                              <a:latin typeface="Cambria Math" panose="02040503050406030204" pitchFamily="18" charset="0"/>
                            </a:rPr>
                            <m:t>𝑟𝑤</m:t>
                          </m:r>
                        </m:sup>
                      </m:sSubSup>
                    </m:oMath>
                  </m:oMathPara>
                </a14:m>
                <a:endParaRPr lang="en-US" dirty="0" smtClean="0"/>
              </a:p>
              <a:p>
                <a:pPr marL="0" indent="0">
                  <a:buNone/>
                </a:pPr>
                <a:endParaRPr lang="en-US" dirty="0"/>
              </a:p>
              <a:p>
                <a:pPr marL="0" indent="0">
                  <a:buNone/>
                </a:pPr>
                <a:endParaRPr lang="en-US" sz="400" dirty="0"/>
              </a:p>
              <a:p>
                <a:pPr marL="0" indent="0">
                  <a:buNone/>
                </a:pPr>
                <a:r>
                  <a:rPr lang="en-US" dirty="0" smtClean="0"/>
                  <a:t>	is </a:t>
                </a:r>
                <a:r>
                  <a:rPr lang="en-US" dirty="0"/>
                  <a:t>the sum the domestic emissions </a:t>
                </a:r>
                <a14:m>
                  <m:oMath xmlns:m="http://schemas.openxmlformats.org/officeDocument/2006/math">
                    <m:r>
                      <a:rPr lang="en-US" i="1">
                        <a:latin typeface="Cambria Math" panose="02040503050406030204" pitchFamily="18" charset="0"/>
                      </a:rPr>
                      <m:t>𝐸</m:t>
                    </m:r>
                    <m:sSub>
                      <m:sSubPr>
                        <m:ctrlPr>
                          <a:rPr lang="pt-BR"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𝑡</m:t>
                        </m:r>
                      </m:sub>
                    </m:sSub>
                  </m:oMath>
                </a14:m>
                <a:r>
                  <a:rPr lang="en-US" dirty="0"/>
                  <a:t> and the rest of the world emissions </a:t>
                </a:r>
                <a14:m>
                  <m:oMath xmlns:m="http://schemas.openxmlformats.org/officeDocument/2006/math">
                    <m:sSubSup>
                      <m:sSubSupPr>
                        <m:ctrlPr>
                          <a:rPr lang="pt-BR" i="1">
                            <a:latin typeface="Cambria Math" panose="02040503050406030204" pitchFamily="18" charset="0"/>
                          </a:rPr>
                        </m:ctrlPr>
                      </m:sSubSupPr>
                      <m:e>
                        <m:r>
                          <a:rPr lang="en-US" i="1">
                            <a:latin typeface="Cambria Math" panose="02040503050406030204" pitchFamily="18" charset="0"/>
                          </a:rPr>
                          <m:t>𝐸𝑀</m:t>
                        </m:r>
                      </m:e>
                      <m:sub>
                        <m:r>
                          <a:rPr lang="en-US" i="1">
                            <a:latin typeface="Cambria Math" panose="02040503050406030204" pitchFamily="18" charset="0"/>
                          </a:rPr>
                          <m:t>𝑡</m:t>
                        </m:r>
                      </m:sub>
                      <m:sup>
                        <m:r>
                          <a:rPr lang="en-US" i="1">
                            <a:latin typeface="Cambria Math" panose="02040503050406030204" pitchFamily="18" charset="0"/>
                          </a:rPr>
                          <m:t>𝑟𝑤</m:t>
                        </m:r>
                      </m:sup>
                    </m:sSubSup>
                  </m:oMath>
                </a14:m>
                <a:r>
                  <a:rPr lang="en-US" dirty="0"/>
                  <a:t>. </a:t>
                </a:r>
                <a:endParaRPr lang="en-US" dirty="0" smtClean="0"/>
              </a:p>
              <a:p>
                <a:pPr marL="0" indent="0">
                  <a:buNone/>
                </a:pPr>
                <a:endParaRPr lang="pt-BR" dirty="0"/>
              </a:p>
              <a:p>
                <a:endParaRPr lang="en-US" sz="200" dirty="0"/>
              </a:p>
              <a:p>
                <a:endParaRPr lang="en-US" dirty="0"/>
              </a:p>
            </p:txBody>
          </p:sp>
        </mc:Choice>
        <mc:Fallback xmlns="">
          <p:sp>
            <p:nvSpPr>
              <p:cNvPr id="3" name="Espaço Reservado para Conteúdo 2">
                <a:extLst>
                  <a:ext uri="{FF2B5EF4-FFF2-40B4-BE49-F238E27FC236}">
                    <a16:creationId xmlns:a16="http://schemas.microsoft.com/office/drawing/2014/main" id="{A51CE6F8-A392-A79D-8801-4B88C3446ECE}"/>
                  </a:ext>
                </a:extLst>
              </p:cNvPr>
              <p:cNvSpPr>
                <a:spLocks noGrp="1" noRot="1" noChangeAspect="1" noMove="1" noResize="1" noEditPoints="1" noAdjustHandles="1" noChangeArrowheads="1" noChangeShapeType="1" noTextEdit="1"/>
              </p:cNvSpPr>
              <p:nvPr>
                <p:ph sz="quarter" idx="12"/>
              </p:nvPr>
            </p:nvSpPr>
            <p:spPr>
              <a:xfrm>
                <a:off x="480000" y="1116000"/>
                <a:ext cx="11232000" cy="4778383"/>
              </a:xfrm>
              <a:blipFill>
                <a:blip r:embed="rId2"/>
                <a:stretch>
                  <a:fillRect l="-489" t="-1276"/>
                </a:stretch>
              </a:blipFill>
            </p:spPr>
            <p:txBody>
              <a:bodyPr/>
              <a:lstStyle/>
              <a:p>
                <a:r>
                  <a:rPr lang="pt-BR">
                    <a:noFill/>
                  </a:rPr>
                  <a:t> </a:t>
                </a:r>
              </a:p>
            </p:txBody>
          </p:sp>
        </mc:Fallback>
      </mc:AlternateContent>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smtClean="0"/>
              <a:t>Global Emissions</a:t>
            </a:r>
            <a:endParaRPr lang="en-US" dirty="0"/>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spTree>
    <p:extLst>
      <p:ext uri="{BB962C8B-B14F-4D97-AF65-F5344CB8AC3E}">
        <p14:creationId xmlns:p14="http://schemas.microsoft.com/office/powerpoint/2010/main" val="21094977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2</a:t>
            </a:fld>
            <a:endParaRPr lang="pt-BR" dirty="0"/>
          </a:p>
        </p:txBody>
      </p:sp>
      <p:sp>
        <p:nvSpPr>
          <p:cNvPr id="3"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480000" y="1116000"/>
            <a:ext cx="11577184" cy="4778383"/>
          </a:xfrm>
        </p:spPr>
        <p:txBody>
          <a:bodyPr/>
          <a:lstStyle/>
          <a:p>
            <a:r>
              <a:rPr lang="en-US" sz="1800" dirty="0"/>
              <a:t>Motivation:</a:t>
            </a:r>
          </a:p>
          <a:p>
            <a:pPr lvl="1"/>
            <a:r>
              <a:rPr lang="en-US" sz="1600" dirty="0"/>
              <a:t>BCB’s institutional agenda: </a:t>
            </a:r>
            <a:r>
              <a:rPr lang="en-US" sz="1600" dirty="0" smtClean="0"/>
              <a:t>effects of the climate </a:t>
            </a:r>
            <a:r>
              <a:rPr lang="en-US" sz="1600" dirty="0"/>
              <a:t>risks </a:t>
            </a:r>
            <a:r>
              <a:rPr lang="en-US" sz="1600" dirty="0" smtClean="0"/>
              <a:t>on </a:t>
            </a:r>
            <a:r>
              <a:rPr lang="en-US" sz="1600" u="sng" dirty="0"/>
              <a:t>macroeconomic</a:t>
            </a:r>
            <a:r>
              <a:rPr lang="en-US" sz="1600" dirty="0"/>
              <a:t> and financial </a:t>
            </a:r>
            <a:r>
              <a:rPr lang="en-US" sz="1600" dirty="0" smtClean="0"/>
              <a:t>stability</a:t>
            </a:r>
          </a:p>
          <a:p>
            <a:pPr lvl="1"/>
            <a:r>
              <a:rPr lang="en-US" sz="1600" dirty="0" smtClean="0"/>
              <a:t>Focus on </a:t>
            </a:r>
            <a:r>
              <a:rPr lang="en-US" sz="1600" u="sng" dirty="0" smtClean="0"/>
              <a:t>short and medium-term effects</a:t>
            </a:r>
            <a:r>
              <a:rPr lang="en-US" sz="1600" dirty="0" smtClean="0"/>
              <a:t> of the </a:t>
            </a:r>
            <a:r>
              <a:rPr lang="en-US" sz="1600" u="sng" dirty="0" smtClean="0"/>
              <a:t>transition policies</a:t>
            </a:r>
            <a:r>
              <a:rPr lang="en-US" sz="1600" dirty="0" smtClean="0"/>
              <a:t> to a </a:t>
            </a:r>
            <a:r>
              <a:rPr lang="en-US" sz="1600" dirty="0"/>
              <a:t>green </a:t>
            </a:r>
            <a:r>
              <a:rPr lang="en-US" sz="1600" dirty="0" smtClean="0"/>
              <a:t>economy</a:t>
            </a:r>
          </a:p>
          <a:p>
            <a:pPr lvl="1"/>
            <a:endParaRPr lang="en-US" sz="900" dirty="0"/>
          </a:p>
          <a:p>
            <a:r>
              <a:rPr lang="en-US" sz="1800" dirty="0"/>
              <a:t>Modeling </a:t>
            </a:r>
            <a:r>
              <a:rPr lang="en-US" sz="1800" dirty="0" smtClean="0"/>
              <a:t>approach:</a:t>
            </a:r>
            <a:endParaRPr lang="en-US" sz="1800" dirty="0"/>
          </a:p>
          <a:p>
            <a:pPr lvl="1"/>
            <a:r>
              <a:rPr lang="en-US" sz="1600" dirty="0"/>
              <a:t>Build on a version of the BCB’s DSGE Model (SAMBA)</a:t>
            </a:r>
          </a:p>
          <a:p>
            <a:pPr lvl="1"/>
            <a:r>
              <a:rPr lang="en-US" sz="1600" dirty="0" smtClean="0"/>
              <a:t>New structure </a:t>
            </a:r>
            <a:r>
              <a:rPr lang="en-US" sz="1600" dirty="0"/>
              <a:t>to address climate issues: green and brown energy; emissions from energy </a:t>
            </a:r>
            <a:r>
              <a:rPr lang="en-US" sz="1600" dirty="0" smtClean="0"/>
              <a:t>(i.e., fossil </a:t>
            </a:r>
            <a:r>
              <a:rPr lang="en-US" sz="1600" dirty="0"/>
              <a:t>burning) and from production processes </a:t>
            </a:r>
            <a:r>
              <a:rPr lang="en-US" sz="1600" dirty="0" smtClean="0"/>
              <a:t>(e.g., </a:t>
            </a:r>
            <a:r>
              <a:rPr lang="en-US" sz="1600" dirty="0"/>
              <a:t>methane from cattle); emissions abatement effort versus cost of emissions (endogenous/trade-off)</a:t>
            </a:r>
          </a:p>
          <a:p>
            <a:pPr lvl="1"/>
            <a:r>
              <a:rPr lang="en-US" sz="1600" dirty="0" smtClean="0"/>
              <a:t>Investigate </a:t>
            </a:r>
            <a:r>
              <a:rPr lang="en-US" sz="1600" dirty="0"/>
              <a:t>transition scenarios (</a:t>
            </a:r>
            <a:r>
              <a:rPr lang="en-US" sz="1600" dirty="0" smtClean="0"/>
              <a:t>NGFS NetZero 2050):  </a:t>
            </a:r>
            <a:r>
              <a:rPr lang="en-US" sz="1600" dirty="0"/>
              <a:t>macroeconomic performance under different climate policy regimes (carbon tax and </a:t>
            </a:r>
            <a:r>
              <a:rPr lang="en-US" sz="1600" dirty="0" err="1"/>
              <a:t>cap&amp;trade</a:t>
            </a:r>
            <a:r>
              <a:rPr lang="en-US" sz="1600" dirty="0" smtClean="0"/>
              <a:t>)</a:t>
            </a:r>
          </a:p>
          <a:p>
            <a:pPr lvl="1"/>
            <a:endParaRPr lang="en-US" sz="900" dirty="0"/>
          </a:p>
          <a:p>
            <a:r>
              <a:rPr lang="en-US" sz="1800" dirty="0" smtClean="0"/>
              <a:t>Calibration strategy:</a:t>
            </a:r>
            <a:endParaRPr lang="en-US" sz="1800" dirty="0"/>
          </a:p>
          <a:p>
            <a:pPr lvl="1"/>
            <a:r>
              <a:rPr lang="en-US" sz="1600" dirty="0" smtClean="0"/>
              <a:t>Use the estimated parameters for the original SAMBA model </a:t>
            </a:r>
          </a:p>
          <a:p>
            <a:pPr lvl="1"/>
            <a:r>
              <a:rPr lang="en-US" sz="1600" dirty="0" smtClean="0"/>
              <a:t>Green </a:t>
            </a:r>
            <a:r>
              <a:rPr lang="en-US" sz="1600" dirty="0"/>
              <a:t>and brown energy </a:t>
            </a:r>
            <a:r>
              <a:rPr lang="en-US" sz="1600" dirty="0" smtClean="0"/>
              <a:t>quantities </a:t>
            </a:r>
            <a:r>
              <a:rPr lang="en-US" sz="1600" dirty="0"/>
              <a:t>and </a:t>
            </a:r>
            <a:r>
              <a:rPr lang="en-US" sz="1600" dirty="0" smtClean="0"/>
              <a:t>prices (proportions from historical data)</a:t>
            </a:r>
            <a:endParaRPr lang="en-US" sz="1600" dirty="0"/>
          </a:p>
          <a:p>
            <a:pPr lvl="1"/>
            <a:r>
              <a:rPr lang="en-US" sz="1600" dirty="0" smtClean="0"/>
              <a:t>Emissions quantities and prices (same effects of carbon price on emissions as in NetZero2050 scenarios).</a:t>
            </a:r>
          </a:p>
          <a:p>
            <a:pPr lvl="1"/>
            <a:endParaRPr lang="en-US" sz="900" dirty="0" smtClean="0"/>
          </a:p>
          <a:p>
            <a:r>
              <a:rPr lang="en-US" sz="1800" dirty="0" smtClean="0"/>
              <a:t>Published in the Latin American Journal of Central </a:t>
            </a:r>
            <a:r>
              <a:rPr lang="en-US" sz="1800" dirty="0"/>
              <a:t>Banking </a:t>
            </a:r>
            <a:r>
              <a:rPr lang="en-US" sz="1800" dirty="0" smtClean="0"/>
              <a:t>(available online) 	</a:t>
            </a:r>
            <a:r>
              <a:rPr lang="pt-BR" sz="1600" u="sng" dirty="0" smtClean="0">
                <a:hlinkClick r:id="rId2"/>
              </a:rPr>
              <a:t>https</a:t>
            </a:r>
            <a:r>
              <a:rPr lang="pt-BR" sz="1600" u="sng" dirty="0">
                <a:hlinkClick r:id="rId2"/>
              </a:rPr>
              <a:t>://</a:t>
            </a:r>
            <a:r>
              <a:rPr lang="pt-BR" sz="1600" u="sng" dirty="0" smtClean="0">
                <a:hlinkClick r:id="rId2"/>
              </a:rPr>
              <a:t>www.sciencedirect.com/science/article/pii/S2666143824000279</a:t>
            </a:r>
            <a:endParaRPr lang="en-US" sz="1800" dirty="0"/>
          </a:p>
          <a:p>
            <a:pPr lvl="1"/>
            <a:endParaRPr lang="en-US" sz="1600"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a:t>Introduction</a:t>
            </a:r>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smtClean="0"/>
              <a:t>						</a:t>
            </a:r>
            <a:r>
              <a:rPr lang="en-US" dirty="0"/>
              <a:t>			14th BIS CCA Research Conference – Bogotá – 2024</a:t>
            </a:r>
            <a:endParaRPr lang="pt-BR" dirty="0"/>
          </a:p>
        </p:txBody>
      </p:sp>
    </p:spTree>
    <p:extLst>
      <p:ext uri="{BB962C8B-B14F-4D97-AF65-F5344CB8AC3E}">
        <p14:creationId xmlns:p14="http://schemas.microsoft.com/office/powerpoint/2010/main" val="33325109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20</a:t>
            </a:fld>
            <a:endParaRPr lang="pt-BR" dirty="0"/>
          </a:p>
        </p:txBody>
      </p:sp>
      <mc:AlternateContent xmlns:mc="http://schemas.openxmlformats.org/markup-compatibility/2006" xmlns:a14="http://schemas.microsoft.com/office/drawing/2010/main">
        <mc:Choice Requires="a14">
          <p:sp>
            <p:nvSpPr>
              <p:cNvPr id="3"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480000" y="1116000"/>
                <a:ext cx="11232000" cy="4778383"/>
              </a:xfrm>
            </p:spPr>
            <p:txBody>
              <a:bodyPr/>
              <a:lstStyle/>
              <a:p>
                <a:r>
                  <a:rPr lang="en-US" dirty="0" smtClean="0"/>
                  <a:t>New specification </a:t>
                </a:r>
                <a:r>
                  <a:rPr lang="en-US" dirty="0"/>
                  <a:t>for </a:t>
                </a:r>
                <a:r>
                  <a:rPr lang="en-US" b="1" dirty="0"/>
                  <a:t>technology of domestic input </a:t>
                </a:r>
                <a:r>
                  <a:rPr lang="en-US" b="1" dirty="0" smtClean="0"/>
                  <a:t>producer: </a:t>
                </a:r>
                <a:r>
                  <a:rPr lang="en-US" dirty="0" smtClean="0"/>
                  <a:t>producers operate </a:t>
                </a:r>
                <a:r>
                  <a:rPr lang="en-US" dirty="0"/>
                  <a:t>in perfectly competitive markets, using energy </a:t>
                </a:r>
                <a14:m>
                  <m:oMath xmlns:m="http://schemas.openxmlformats.org/officeDocument/2006/math">
                    <m:sSub>
                      <m:sSubPr>
                        <m:ctrlPr>
                          <a:rPr lang="pt-BR" i="1">
                            <a:latin typeface="Cambria Math" panose="02040503050406030204" pitchFamily="18" charset="0"/>
                          </a:rPr>
                        </m:ctrlPr>
                      </m:sSubPr>
                      <m:e>
                        <m:r>
                          <a:rPr lang="en-US" i="1">
                            <a:latin typeface="Cambria Math" panose="02040503050406030204" pitchFamily="18" charset="0"/>
                          </a:rPr>
                          <m:t>𝐽</m:t>
                        </m:r>
                      </m:e>
                      <m:sub>
                        <m:r>
                          <a:rPr lang="en-US" i="1">
                            <a:latin typeface="Cambria Math" panose="02040503050406030204" pitchFamily="18" charset="0"/>
                          </a:rPr>
                          <m:t>𝑡</m:t>
                        </m:r>
                      </m:sub>
                    </m:sSub>
                  </m:oMath>
                </a14:m>
                <a:r>
                  <a:rPr lang="en-US" dirty="0"/>
                  <a:t> and composite </a:t>
                </a:r>
                <a14:m>
                  <m:oMath xmlns:m="http://schemas.openxmlformats.org/officeDocument/2006/math">
                    <m:sSubSup>
                      <m:sSubSupPr>
                        <m:ctrlPr>
                          <a:rPr lang="pt-BR" i="1">
                            <a:latin typeface="Cambria Math" panose="02040503050406030204" pitchFamily="18" charset="0"/>
                          </a:rPr>
                        </m:ctrlPr>
                      </m:sSubSupPr>
                      <m:e>
                        <m:r>
                          <a:rPr lang="en-US" i="1">
                            <a:latin typeface="Cambria Math" panose="02040503050406030204" pitchFamily="18" charset="0"/>
                          </a:rPr>
                          <m:t>𝑌</m:t>
                        </m:r>
                      </m:e>
                      <m:sub>
                        <m:r>
                          <a:rPr lang="en-US" i="1">
                            <a:latin typeface="Cambria Math" panose="02040503050406030204" pitchFamily="18" charset="0"/>
                          </a:rPr>
                          <m:t>𝑡</m:t>
                        </m:r>
                      </m:sub>
                      <m:sup>
                        <m:r>
                          <a:rPr lang="en-US" i="1">
                            <a:latin typeface="Cambria Math" panose="02040503050406030204" pitchFamily="18" charset="0"/>
                          </a:rPr>
                          <m:t>𝐾𝑁</m:t>
                        </m:r>
                      </m:sup>
                    </m:sSubSup>
                  </m:oMath>
                </a14:m>
                <a:r>
                  <a:rPr lang="en-US" dirty="0"/>
                  <a:t> of physical capital and labor, to produce the domestic input </a:t>
                </a:r>
                <a14:m>
                  <m:oMath xmlns:m="http://schemas.openxmlformats.org/officeDocument/2006/math">
                    <m:sSubSup>
                      <m:sSubSupPr>
                        <m:ctrlPr>
                          <a:rPr lang="pt-BR" i="1">
                            <a:latin typeface="Cambria Math" panose="02040503050406030204" pitchFamily="18" charset="0"/>
                          </a:rPr>
                        </m:ctrlPr>
                      </m:sSubSupPr>
                      <m:e>
                        <m:r>
                          <a:rPr lang="en-US" i="1">
                            <a:latin typeface="Cambria Math" panose="02040503050406030204" pitchFamily="18" charset="0"/>
                          </a:rPr>
                          <m:t>𝑌</m:t>
                        </m:r>
                      </m:e>
                      <m:sub>
                        <m:r>
                          <a:rPr lang="en-US" i="1">
                            <a:latin typeface="Cambria Math" panose="02040503050406030204" pitchFamily="18" charset="0"/>
                          </a:rPr>
                          <m:t>𝑡</m:t>
                        </m:r>
                      </m:sub>
                      <m:sup>
                        <m:r>
                          <a:rPr lang="en-US" i="1">
                            <a:latin typeface="Cambria Math" panose="02040503050406030204" pitchFamily="18" charset="0"/>
                          </a:rPr>
                          <m:t>𝐷</m:t>
                        </m:r>
                      </m:sup>
                    </m:sSubSup>
                  </m:oMath>
                </a14:m>
                <a:r>
                  <a:rPr lang="en-US" dirty="0"/>
                  <a:t> through a Constant Elasticity of Substitution (CES) technology </a:t>
                </a:r>
              </a:p>
              <a:p>
                <a:endParaRPr lang="pt-BR" dirty="0"/>
              </a:p>
              <a:p>
                <a:pPr marL="0" indent="0">
                  <a:buNone/>
                </a:pPr>
                <a14:m>
                  <m:oMathPara xmlns:m="http://schemas.openxmlformats.org/officeDocument/2006/math">
                    <m:oMathParaPr>
                      <m:jc m:val="centerGroup"/>
                    </m:oMathParaPr>
                    <m:oMath xmlns:m="http://schemas.openxmlformats.org/officeDocument/2006/math">
                      <m:sSubSup>
                        <m:sSubSupPr>
                          <m:ctrlPr>
                            <a:rPr lang="pt-BR" sz="2400" i="1">
                              <a:latin typeface="Cambria Math" panose="02040503050406030204" pitchFamily="18" charset="0"/>
                            </a:rPr>
                          </m:ctrlPr>
                        </m:sSubSupPr>
                        <m:e>
                          <m:r>
                            <a:rPr lang="en-US" sz="2400" i="1">
                              <a:latin typeface="Cambria Math" panose="02040503050406030204" pitchFamily="18" charset="0"/>
                            </a:rPr>
                            <m:t>𝑌</m:t>
                          </m:r>
                        </m:e>
                        <m:sub>
                          <m:r>
                            <a:rPr lang="en-US" sz="2400" i="1">
                              <a:latin typeface="Cambria Math" panose="02040503050406030204" pitchFamily="18" charset="0"/>
                            </a:rPr>
                            <m:t>𝑡</m:t>
                          </m:r>
                        </m:sub>
                        <m:sup>
                          <m:r>
                            <a:rPr lang="en-US" sz="2400" i="1">
                              <a:latin typeface="Cambria Math" panose="02040503050406030204" pitchFamily="18" charset="0"/>
                            </a:rPr>
                            <m:t>𝐷</m:t>
                          </m:r>
                        </m:sup>
                      </m:sSubSup>
                      <m:r>
                        <a:rPr lang="en-US" sz="2400" i="1">
                          <a:latin typeface="Cambria Math" panose="02040503050406030204" pitchFamily="18" charset="0"/>
                        </a:rPr>
                        <m:t>=</m:t>
                      </m:r>
                      <m:d>
                        <m:dPr>
                          <m:ctrlPr>
                            <a:rPr lang="pt-BR" sz="2400" i="1">
                              <a:latin typeface="Cambria Math" panose="02040503050406030204" pitchFamily="18" charset="0"/>
                            </a:rPr>
                          </m:ctrlPr>
                        </m:dPr>
                        <m:e>
                          <m:r>
                            <a:rPr lang="en-US" sz="2400" i="1">
                              <a:latin typeface="Cambria Math" panose="02040503050406030204" pitchFamily="18" charset="0"/>
                            </a:rPr>
                            <m:t>1−</m:t>
                          </m:r>
                          <m:r>
                            <a:rPr lang="en-US" sz="2400" b="1" i="1">
                              <a:latin typeface="Cambria Math" panose="02040503050406030204" pitchFamily="18" charset="0"/>
                            </a:rPr>
                            <m:t>𝚪</m:t>
                          </m:r>
                          <m:d>
                            <m:dPr>
                              <m:ctrlPr>
                                <a:rPr lang="pt-BR" sz="2400" b="1" i="1">
                                  <a:latin typeface="Cambria Math" panose="02040503050406030204" pitchFamily="18" charset="0"/>
                                </a:rPr>
                              </m:ctrlPr>
                            </m:dPr>
                            <m:e>
                              <m:sSub>
                                <m:sSubPr>
                                  <m:ctrlPr>
                                    <a:rPr lang="pt-BR" sz="2400" b="1" i="1">
                                      <a:latin typeface="Cambria Math" panose="02040503050406030204" pitchFamily="18" charset="0"/>
                                    </a:rPr>
                                  </m:ctrlPr>
                                </m:sSubPr>
                                <m:e>
                                  <m:r>
                                    <a:rPr lang="en-US" sz="2400" b="1" i="1">
                                      <a:latin typeface="Cambria Math" panose="02040503050406030204" pitchFamily="18" charset="0"/>
                                    </a:rPr>
                                    <m:t>𝑺𝑬</m:t>
                                  </m:r>
                                </m:e>
                                <m:sub>
                                  <m:r>
                                    <a:rPr lang="en-US" sz="2400" b="1" i="1">
                                      <a:latin typeface="Cambria Math" panose="02040503050406030204" pitchFamily="18" charset="0"/>
                                    </a:rPr>
                                    <m:t>𝒕</m:t>
                                  </m:r>
                                  <m:r>
                                    <a:rPr lang="en-US" sz="2400" b="1" i="1">
                                      <a:latin typeface="Cambria Math" panose="02040503050406030204" pitchFamily="18" charset="0"/>
                                    </a:rPr>
                                    <m:t>−</m:t>
                                  </m:r>
                                  <m:r>
                                    <a:rPr lang="en-US" sz="2400" b="1" i="1">
                                      <a:latin typeface="Cambria Math" panose="02040503050406030204" pitchFamily="18" charset="0"/>
                                    </a:rPr>
                                    <m:t>𝟏</m:t>
                                  </m:r>
                                </m:sub>
                              </m:sSub>
                            </m:e>
                          </m:d>
                        </m:e>
                      </m:d>
                      <m:r>
                        <a:rPr lang="en-US" sz="2400" i="1">
                          <a:latin typeface="Cambria Math" panose="02040503050406030204" pitchFamily="18" charset="0"/>
                        </a:rPr>
                        <m:t> </m:t>
                      </m:r>
                      <m:sSubSup>
                        <m:sSubSupPr>
                          <m:ctrlPr>
                            <a:rPr lang="pt-BR" sz="2400" i="1">
                              <a:latin typeface="Cambria Math" panose="02040503050406030204" pitchFamily="18" charset="0"/>
                            </a:rPr>
                          </m:ctrlPr>
                        </m:sSubSupPr>
                        <m:e>
                          <m:r>
                            <a:rPr lang="en-US" sz="2400" i="1">
                              <a:latin typeface="Cambria Math" panose="02040503050406030204" pitchFamily="18" charset="0"/>
                            </a:rPr>
                            <m:t>𝑍</m:t>
                          </m:r>
                        </m:e>
                        <m:sub>
                          <m:r>
                            <a:rPr lang="en-US" sz="2400" i="1">
                              <a:latin typeface="Cambria Math" panose="02040503050406030204" pitchFamily="18" charset="0"/>
                            </a:rPr>
                            <m:t>𝑑</m:t>
                          </m:r>
                          <m:r>
                            <a:rPr lang="en-US" sz="2400" i="1">
                              <a:latin typeface="Cambria Math" panose="02040503050406030204" pitchFamily="18" charset="0"/>
                            </a:rPr>
                            <m:t>,</m:t>
                          </m:r>
                          <m:r>
                            <a:rPr lang="en-US" sz="2400" i="1">
                              <a:latin typeface="Cambria Math" panose="02040503050406030204" pitchFamily="18" charset="0"/>
                            </a:rPr>
                            <m:t>𝑡</m:t>
                          </m:r>
                        </m:sub>
                        <m:sup>
                          <m:r>
                            <a:rPr lang="en-US" sz="2400" i="1">
                              <a:latin typeface="Cambria Math" panose="02040503050406030204" pitchFamily="18" charset="0"/>
                            </a:rPr>
                            <m:t>𝐷</m:t>
                          </m:r>
                        </m:sup>
                      </m:sSubSup>
                      <m:sSup>
                        <m:sSupPr>
                          <m:ctrlPr>
                            <a:rPr lang="pt-BR" sz="2400" i="1">
                              <a:latin typeface="Cambria Math" panose="02040503050406030204" pitchFamily="18" charset="0"/>
                            </a:rPr>
                          </m:ctrlPr>
                        </m:sSupPr>
                        <m:e>
                          <m:d>
                            <m:dPr>
                              <m:begChr m:val="{"/>
                              <m:endChr m:val="}"/>
                              <m:ctrlPr>
                                <a:rPr lang="pt-BR" sz="2400" i="1">
                                  <a:latin typeface="Cambria Math" panose="02040503050406030204" pitchFamily="18" charset="0"/>
                                </a:rPr>
                              </m:ctrlPr>
                            </m:dPr>
                            <m:e>
                              <m:r>
                                <a:rPr lang="en-US" sz="2400" i="1">
                                  <a:latin typeface="Cambria Math" panose="02040503050406030204" pitchFamily="18" charset="0"/>
                                </a:rPr>
                                <m:t>(1−</m:t>
                              </m:r>
                              <m:r>
                                <a:rPr lang="en-US" sz="2400" i="1">
                                  <a:latin typeface="Cambria Math" panose="02040503050406030204" pitchFamily="18" charset="0"/>
                                </a:rPr>
                                <m:t>𝜍</m:t>
                              </m:r>
                              <m:r>
                                <a:rPr lang="en-US" sz="2400" i="1">
                                  <a:latin typeface="Cambria Math" panose="02040503050406030204" pitchFamily="18" charset="0"/>
                                </a:rPr>
                                <m:t>)</m:t>
                              </m:r>
                              <m:sSup>
                                <m:sSupPr>
                                  <m:ctrlPr>
                                    <a:rPr lang="pt-BR" sz="2400" i="1">
                                      <a:latin typeface="Cambria Math" panose="02040503050406030204" pitchFamily="18" charset="0"/>
                                    </a:rPr>
                                  </m:ctrlPr>
                                </m:sSupPr>
                                <m:e>
                                  <m:d>
                                    <m:dPr>
                                      <m:ctrlPr>
                                        <a:rPr lang="pt-BR" sz="2400" i="1">
                                          <a:latin typeface="Cambria Math" panose="02040503050406030204" pitchFamily="18" charset="0"/>
                                        </a:rPr>
                                      </m:ctrlPr>
                                    </m:dPr>
                                    <m:e>
                                      <m:sSubSup>
                                        <m:sSubSupPr>
                                          <m:ctrlPr>
                                            <a:rPr lang="pt-BR" sz="2400" i="1">
                                              <a:latin typeface="Cambria Math" panose="02040503050406030204" pitchFamily="18" charset="0"/>
                                            </a:rPr>
                                          </m:ctrlPr>
                                        </m:sSubSupPr>
                                        <m:e>
                                          <m:r>
                                            <a:rPr lang="en-US" sz="2400" i="1">
                                              <a:latin typeface="Cambria Math" panose="02040503050406030204" pitchFamily="18" charset="0"/>
                                            </a:rPr>
                                            <m:t>𝑌</m:t>
                                          </m:r>
                                        </m:e>
                                        <m:sub>
                                          <m:r>
                                            <a:rPr lang="en-US" sz="2400" i="1">
                                              <a:latin typeface="Cambria Math" panose="02040503050406030204" pitchFamily="18" charset="0"/>
                                            </a:rPr>
                                            <m:t>𝑡</m:t>
                                          </m:r>
                                        </m:sub>
                                        <m:sup>
                                          <m:r>
                                            <a:rPr lang="en-US" sz="2400" i="1">
                                              <a:latin typeface="Cambria Math" panose="02040503050406030204" pitchFamily="18" charset="0"/>
                                            </a:rPr>
                                            <m:t>𝐾𝑁</m:t>
                                          </m:r>
                                        </m:sup>
                                      </m:sSubSup>
                                    </m:e>
                                  </m:d>
                                </m:e>
                                <m:sup>
                                  <m:r>
                                    <a:rPr lang="en-US" sz="2400" i="1">
                                      <a:latin typeface="Cambria Math" panose="02040503050406030204" pitchFamily="18" charset="0"/>
                                    </a:rPr>
                                    <m:t>1−</m:t>
                                  </m:r>
                                  <m:f>
                                    <m:fPr>
                                      <m:ctrlPr>
                                        <a:rPr lang="pt-BR" sz="2400" i="1">
                                          <a:latin typeface="Cambria Math" panose="02040503050406030204" pitchFamily="18" charset="0"/>
                                        </a:rPr>
                                      </m:ctrlPr>
                                    </m:fPr>
                                    <m:num>
                                      <m:r>
                                        <a:rPr lang="en-US" sz="2400" i="1">
                                          <a:latin typeface="Cambria Math" panose="02040503050406030204" pitchFamily="18" charset="0"/>
                                        </a:rPr>
                                        <m:t>1</m:t>
                                      </m:r>
                                    </m:num>
                                    <m:den>
                                      <m:sSub>
                                        <m:sSubPr>
                                          <m:ctrlPr>
                                            <a:rPr lang="pt-BR" sz="2400" i="1">
                                              <a:latin typeface="Cambria Math" panose="02040503050406030204" pitchFamily="18" charset="0"/>
                                            </a:rPr>
                                          </m:ctrlPr>
                                        </m:sSubPr>
                                        <m:e>
                                          <m:r>
                                            <a:rPr lang="en-US" sz="2400" i="1">
                                              <a:latin typeface="Cambria Math" panose="02040503050406030204" pitchFamily="18" charset="0"/>
                                            </a:rPr>
                                            <m:t>𝜂</m:t>
                                          </m:r>
                                        </m:e>
                                        <m:sub>
                                          <m:r>
                                            <a:rPr lang="en-US" sz="2400" i="1">
                                              <a:latin typeface="Cambria Math" panose="02040503050406030204" pitchFamily="18" charset="0"/>
                                            </a:rPr>
                                            <m:t>𝑒</m:t>
                                          </m:r>
                                        </m:sub>
                                      </m:sSub>
                                    </m:den>
                                  </m:f>
                                </m:sup>
                              </m:sSup>
                              <m:r>
                                <a:rPr lang="en-US" sz="2400" i="1">
                                  <a:latin typeface="Cambria Math" panose="02040503050406030204" pitchFamily="18" charset="0"/>
                                </a:rPr>
                                <m:t>+</m:t>
                              </m:r>
                              <m:r>
                                <a:rPr lang="en-US" sz="2400" i="1">
                                  <a:latin typeface="Cambria Math" panose="02040503050406030204" pitchFamily="18" charset="0"/>
                                </a:rPr>
                                <m:t>𝜍</m:t>
                              </m:r>
                              <m:sSup>
                                <m:sSupPr>
                                  <m:ctrlPr>
                                    <a:rPr lang="pt-BR" sz="2400" i="1">
                                      <a:latin typeface="Cambria Math" panose="02040503050406030204" pitchFamily="18" charset="0"/>
                                    </a:rPr>
                                  </m:ctrlPr>
                                </m:sSupPr>
                                <m:e>
                                  <m:d>
                                    <m:dPr>
                                      <m:ctrlPr>
                                        <a:rPr lang="pt-BR" sz="2400" i="1">
                                          <a:latin typeface="Cambria Math" panose="02040503050406030204" pitchFamily="18" charset="0"/>
                                        </a:rPr>
                                      </m:ctrlPr>
                                    </m:dPr>
                                    <m:e>
                                      <m:sSub>
                                        <m:sSubPr>
                                          <m:ctrlPr>
                                            <a:rPr lang="pt-BR" sz="2400" i="1">
                                              <a:latin typeface="Cambria Math" panose="02040503050406030204" pitchFamily="18" charset="0"/>
                                            </a:rPr>
                                          </m:ctrlPr>
                                        </m:sSubPr>
                                        <m:e>
                                          <m:r>
                                            <a:rPr lang="en-US" sz="2400" i="1">
                                              <a:latin typeface="Cambria Math" panose="02040503050406030204" pitchFamily="18" charset="0"/>
                                            </a:rPr>
                                            <m:t>𝐽</m:t>
                                          </m:r>
                                        </m:e>
                                        <m:sub>
                                          <m:r>
                                            <a:rPr lang="en-US" sz="2400" i="1">
                                              <a:latin typeface="Cambria Math" panose="02040503050406030204" pitchFamily="18" charset="0"/>
                                            </a:rPr>
                                            <m:t>𝑡</m:t>
                                          </m:r>
                                        </m:sub>
                                      </m:sSub>
                                    </m:e>
                                  </m:d>
                                </m:e>
                                <m:sup>
                                  <m:r>
                                    <a:rPr lang="en-US" sz="2400" i="1">
                                      <a:latin typeface="Cambria Math" panose="02040503050406030204" pitchFamily="18" charset="0"/>
                                    </a:rPr>
                                    <m:t>1−</m:t>
                                  </m:r>
                                  <m:f>
                                    <m:fPr>
                                      <m:ctrlPr>
                                        <a:rPr lang="pt-BR" sz="2400" i="1">
                                          <a:latin typeface="Cambria Math" panose="02040503050406030204" pitchFamily="18" charset="0"/>
                                        </a:rPr>
                                      </m:ctrlPr>
                                    </m:fPr>
                                    <m:num>
                                      <m:r>
                                        <a:rPr lang="en-US" sz="2400" i="1">
                                          <a:latin typeface="Cambria Math" panose="02040503050406030204" pitchFamily="18" charset="0"/>
                                        </a:rPr>
                                        <m:t>1</m:t>
                                      </m:r>
                                    </m:num>
                                    <m:den>
                                      <m:sSub>
                                        <m:sSubPr>
                                          <m:ctrlPr>
                                            <a:rPr lang="pt-BR" sz="2400" i="1">
                                              <a:latin typeface="Cambria Math" panose="02040503050406030204" pitchFamily="18" charset="0"/>
                                            </a:rPr>
                                          </m:ctrlPr>
                                        </m:sSubPr>
                                        <m:e>
                                          <m:r>
                                            <a:rPr lang="en-US" sz="2400" i="1">
                                              <a:latin typeface="Cambria Math" panose="02040503050406030204" pitchFamily="18" charset="0"/>
                                            </a:rPr>
                                            <m:t>𝜂</m:t>
                                          </m:r>
                                        </m:e>
                                        <m:sub>
                                          <m:r>
                                            <a:rPr lang="en-US" sz="2400" i="1">
                                              <a:latin typeface="Cambria Math" panose="02040503050406030204" pitchFamily="18" charset="0"/>
                                            </a:rPr>
                                            <m:t>𝑒</m:t>
                                          </m:r>
                                        </m:sub>
                                      </m:sSub>
                                    </m:den>
                                  </m:f>
                                </m:sup>
                              </m:sSup>
                            </m:e>
                          </m:d>
                        </m:e>
                        <m:sup>
                          <m:f>
                            <m:fPr>
                              <m:ctrlPr>
                                <a:rPr lang="pt-BR" sz="2400" i="1">
                                  <a:latin typeface="Cambria Math" panose="02040503050406030204" pitchFamily="18" charset="0"/>
                                </a:rPr>
                              </m:ctrlPr>
                            </m:fPr>
                            <m:num>
                              <m:sSub>
                                <m:sSubPr>
                                  <m:ctrlPr>
                                    <a:rPr lang="pt-BR" sz="2400" i="1">
                                      <a:latin typeface="Cambria Math" panose="02040503050406030204" pitchFamily="18" charset="0"/>
                                    </a:rPr>
                                  </m:ctrlPr>
                                </m:sSubPr>
                                <m:e>
                                  <m:r>
                                    <a:rPr lang="en-US" sz="2400" i="1">
                                      <a:latin typeface="Cambria Math" panose="02040503050406030204" pitchFamily="18" charset="0"/>
                                    </a:rPr>
                                    <m:t>𝜂</m:t>
                                  </m:r>
                                </m:e>
                                <m:sub>
                                  <m:r>
                                    <a:rPr lang="en-US" sz="2400" i="1">
                                      <a:latin typeface="Cambria Math" panose="02040503050406030204" pitchFamily="18" charset="0"/>
                                    </a:rPr>
                                    <m:t>𝑒</m:t>
                                  </m:r>
                                </m:sub>
                              </m:sSub>
                            </m:num>
                            <m:den>
                              <m:sSub>
                                <m:sSubPr>
                                  <m:ctrlPr>
                                    <a:rPr lang="pt-BR" sz="2400" i="1">
                                      <a:latin typeface="Cambria Math" panose="02040503050406030204" pitchFamily="18" charset="0"/>
                                    </a:rPr>
                                  </m:ctrlPr>
                                </m:sSubPr>
                                <m:e>
                                  <m:r>
                                    <a:rPr lang="en-US" sz="2400" i="1">
                                      <a:latin typeface="Cambria Math" panose="02040503050406030204" pitchFamily="18" charset="0"/>
                                    </a:rPr>
                                    <m:t>𝜂</m:t>
                                  </m:r>
                                </m:e>
                                <m:sub>
                                  <m:r>
                                    <a:rPr lang="en-US" sz="2400" i="1">
                                      <a:latin typeface="Cambria Math" panose="02040503050406030204" pitchFamily="18" charset="0"/>
                                    </a:rPr>
                                    <m:t>𝑒</m:t>
                                  </m:r>
                                </m:sub>
                              </m:sSub>
                              <m:r>
                                <a:rPr lang="en-US" sz="2400" i="1">
                                  <a:latin typeface="Cambria Math" panose="02040503050406030204" pitchFamily="18" charset="0"/>
                                </a:rPr>
                                <m:t>−1</m:t>
                              </m:r>
                            </m:den>
                          </m:f>
                        </m:sup>
                      </m:sSup>
                    </m:oMath>
                  </m:oMathPara>
                </a14:m>
                <a:endParaRPr lang="pt-BR" dirty="0"/>
              </a:p>
              <a:p>
                <a:pPr marL="0" indent="0">
                  <a:buNone/>
                </a:pPr>
                <a:r>
                  <a:rPr lang="en-US" dirty="0"/>
                  <a:t>	</a:t>
                </a:r>
                <a:endParaRPr lang="en-US" dirty="0" smtClean="0"/>
              </a:p>
              <a:p>
                <a:pPr marL="0" indent="0">
                  <a:buNone/>
                </a:pPr>
                <a:endParaRPr lang="en-US" dirty="0"/>
              </a:p>
              <a:p>
                <a:pPr marL="0" indent="0">
                  <a:buNone/>
                </a:pPr>
                <a:r>
                  <a:rPr lang="en-US" dirty="0"/>
                  <a:t>	where the process </a:t>
                </a:r>
                <a14:m>
                  <m:oMath xmlns:m="http://schemas.openxmlformats.org/officeDocument/2006/math">
                    <m:sSubSup>
                      <m:sSubSupPr>
                        <m:ctrlPr>
                          <a:rPr lang="pt-BR" i="1">
                            <a:latin typeface="Cambria Math" panose="02040503050406030204" pitchFamily="18" charset="0"/>
                          </a:rPr>
                        </m:ctrlPr>
                      </m:sSubSupPr>
                      <m:e>
                        <m:r>
                          <a:rPr lang="en-US" i="1">
                            <a:latin typeface="Cambria Math" panose="02040503050406030204" pitchFamily="18" charset="0"/>
                          </a:rPr>
                          <m:t>𝑍</m:t>
                        </m:r>
                      </m:e>
                      <m:sub>
                        <m:r>
                          <a:rPr lang="en-US" i="1">
                            <a:latin typeface="Cambria Math" panose="02040503050406030204" pitchFamily="18" charset="0"/>
                          </a:rPr>
                          <m:t>𝑑</m:t>
                        </m:r>
                        <m:r>
                          <a:rPr lang="en-US" i="1">
                            <a:latin typeface="Cambria Math" panose="02040503050406030204" pitchFamily="18" charset="0"/>
                          </a:rPr>
                          <m:t>,</m:t>
                        </m:r>
                        <m:r>
                          <a:rPr lang="en-US" i="1">
                            <a:latin typeface="Cambria Math" panose="02040503050406030204" pitchFamily="18" charset="0"/>
                          </a:rPr>
                          <m:t>𝑡</m:t>
                        </m:r>
                      </m:sub>
                      <m:sup>
                        <m:r>
                          <a:rPr lang="en-US" i="1">
                            <a:latin typeface="Cambria Math" panose="02040503050406030204" pitchFamily="18" charset="0"/>
                          </a:rPr>
                          <m:t>𝐷</m:t>
                        </m:r>
                      </m:sup>
                    </m:sSubSup>
                  </m:oMath>
                </a14:m>
                <a:r>
                  <a:rPr lang="en-US" dirty="0"/>
                  <a:t> is a domestic transitory technology shock and </a:t>
                </a:r>
                <a14:m>
                  <m:oMath xmlns:m="http://schemas.openxmlformats.org/officeDocument/2006/math">
                    <m:sSub>
                      <m:sSubPr>
                        <m:ctrlPr>
                          <a:rPr lang="pt-BR" i="1">
                            <a:latin typeface="Cambria Math" panose="02040503050406030204" pitchFamily="18" charset="0"/>
                          </a:rPr>
                        </m:ctrlPr>
                      </m:sSubPr>
                      <m:e>
                        <m:r>
                          <a:rPr lang="en-US" i="1">
                            <a:latin typeface="Cambria Math" panose="02040503050406030204" pitchFamily="18" charset="0"/>
                          </a:rPr>
                          <m:t>𝑆𝐸</m:t>
                        </m:r>
                      </m:e>
                      <m:sub>
                        <m:r>
                          <a:rPr lang="en-US" i="1">
                            <a:latin typeface="Cambria Math" panose="02040503050406030204" pitchFamily="18" charset="0"/>
                          </a:rPr>
                          <m:t>𝑡</m:t>
                        </m:r>
                      </m:sub>
                    </m:sSub>
                  </m:oMath>
                </a14:m>
                <a:r>
                  <a:rPr lang="en-US" dirty="0"/>
                  <a:t> represents the stock of 	global emissions, and </a:t>
                </a:r>
                <a:endParaRPr lang="en-US" dirty="0" smtClean="0"/>
              </a:p>
              <a:p>
                <a:pPr marL="0" indent="0">
                  <a:buNone/>
                </a:pPr>
                <a:endParaRPr lang="en-US"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US" sz="2400" b="1" i="1">
                          <a:latin typeface="Cambria Math" panose="02040503050406030204" pitchFamily="18" charset="0"/>
                        </a:rPr>
                        <m:t>𝚪</m:t>
                      </m:r>
                      <m:d>
                        <m:dPr>
                          <m:ctrlPr>
                            <a:rPr lang="pt-BR" sz="2400" b="1" i="1">
                              <a:latin typeface="Cambria Math" panose="02040503050406030204" pitchFamily="18" charset="0"/>
                            </a:rPr>
                          </m:ctrlPr>
                        </m:dPr>
                        <m:e>
                          <m:sSub>
                            <m:sSubPr>
                              <m:ctrlPr>
                                <a:rPr lang="pt-BR" sz="2400" b="1" i="1">
                                  <a:latin typeface="Cambria Math" panose="02040503050406030204" pitchFamily="18" charset="0"/>
                                </a:rPr>
                              </m:ctrlPr>
                            </m:sSubPr>
                            <m:e>
                              <m:r>
                                <a:rPr lang="en-US" sz="2400" b="1" i="1">
                                  <a:latin typeface="Cambria Math" panose="02040503050406030204" pitchFamily="18" charset="0"/>
                                </a:rPr>
                                <m:t>𝑺𝑬</m:t>
                              </m:r>
                            </m:e>
                            <m:sub>
                              <m:r>
                                <a:rPr lang="en-US" sz="2400" b="1" i="1">
                                  <a:latin typeface="Cambria Math" panose="02040503050406030204" pitchFamily="18" charset="0"/>
                                </a:rPr>
                                <m:t>𝒕</m:t>
                              </m:r>
                            </m:sub>
                          </m:sSub>
                        </m:e>
                      </m:d>
                      <m:r>
                        <a:rPr lang="en-US" sz="2400" b="1">
                          <a:latin typeface="Cambria Math" panose="02040503050406030204" pitchFamily="18" charset="0"/>
                        </a:rPr>
                        <m:t>=</m:t>
                      </m:r>
                      <m:sSub>
                        <m:sSubPr>
                          <m:ctrlPr>
                            <a:rPr lang="pt-BR" sz="2400" b="1" i="1">
                              <a:latin typeface="Cambria Math" panose="02040503050406030204" pitchFamily="18" charset="0"/>
                            </a:rPr>
                          </m:ctrlPr>
                        </m:sSubPr>
                        <m:e>
                          <m:r>
                            <a:rPr lang="pt-BR" sz="2400" b="1" i="1">
                              <a:latin typeface="Cambria Math" panose="02040503050406030204" pitchFamily="18" charset="0"/>
                              <a:ea typeface="Cambria Math" panose="02040503050406030204" pitchFamily="18" charset="0"/>
                            </a:rPr>
                            <m:t>𝜷</m:t>
                          </m:r>
                        </m:e>
                        <m:sub>
                          <m:r>
                            <a:rPr lang="en-US" sz="2400" b="1" i="1">
                              <a:latin typeface="Cambria Math" panose="02040503050406030204" pitchFamily="18" charset="0"/>
                            </a:rPr>
                            <m:t>𝒔𝒆</m:t>
                          </m:r>
                        </m:sub>
                      </m:sSub>
                      <m:r>
                        <a:rPr lang="pt-BR" sz="2400" b="1" i="1" smtClean="0">
                          <a:latin typeface="Cambria Math" panose="02040503050406030204" pitchFamily="18" charset="0"/>
                        </a:rPr>
                        <m:t>.</m:t>
                      </m:r>
                      <m:sSubSup>
                        <m:sSubSupPr>
                          <m:ctrlPr>
                            <a:rPr lang="pt-BR" sz="2400" b="1" i="1" smtClean="0">
                              <a:latin typeface="Cambria Math" panose="02040503050406030204" pitchFamily="18" charset="0"/>
                            </a:rPr>
                          </m:ctrlPr>
                        </m:sSubSupPr>
                        <m:e>
                          <m:r>
                            <a:rPr lang="en-US" sz="2400" b="1" i="1">
                              <a:latin typeface="Cambria Math" panose="02040503050406030204" pitchFamily="18" charset="0"/>
                            </a:rPr>
                            <m:t>𝑺𝑬</m:t>
                          </m:r>
                        </m:e>
                        <m:sub>
                          <m:r>
                            <a:rPr lang="en-US" sz="2400" b="1" i="1">
                              <a:latin typeface="Cambria Math" panose="02040503050406030204" pitchFamily="18" charset="0"/>
                            </a:rPr>
                            <m:t>𝒕</m:t>
                          </m:r>
                        </m:sub>
                        <m:sup>
                          <m:sSub>
                            <m:sSubPr>
                              <m:ctrlPr>
                                <a:rPr lang="pt-BR" sz="2400" b="1" i="1">
                                  <a:latin typeface="Cambria Math" panose="02040503050406030204" pitchFamily="18" charset="0"/>
                                </a:rPr>
                              </m:ctrlPr>
                            </m:sSubPr>
                            <m:e>
                              <m:r>
                                <a:rPr lang="pt-BR" sz="2400" b="1" i="1" smtClean="0">
                                  <a:latin typeface="Cambria Math" panose="02040503050406030204" pitchFamily="18" charset="0"/>
                                  <a:ea typeface="Cambria Math" panose="02040503050406030204" pitchFamily="18" charset="0"/>
                                </a:rPr>
                                <m:t>𝜶</m:t>
                              </m:r>
                            </m:e>
                            <m:sub>
                              <m:r>
                                <a:rPr lang="en-US" sz="2400" b="1" i="1">
                                  <a:latin typeface="Cambria Math" panose="02040503050406030204" pitchFamily="18" charset="0"/>
                                </a:rPr>
                                <m:t>𝒔𝒆</m:t>
                              </m:r>
                            </m:sub>
                          </m:sSub>
                        </m:sup>
                      </m:sSubSup>
                    </m:oMath>
                  </m:oMathPara>
                </a14:m>
                <a:endParaRPr lang="pt-BR" b="1" dirty="0"/>
              </a:p>
              <a:p>
                <a:pPr marL="0" indent="0">
                  <a:buNone/>
                </a:pPr>
                <a:r>
                  <a:rPr lang="en-US" dirty="0"/>
                  <a:t>	 </a:t>
                </a:r>
                <a:endParaRPr lang="pt-BR" dirty="0"/>
              </a:p>
              <a:p>
                <a:endParaRPr lang="en-US" dirty="0"/>
              </a:p>
            </p:txBody>
          </p:sp>
        </mc:Choice>
        <mc:Fallback xmlns="">
          <p:sp>
            <p:nvSpPr>
              <p:cNvPr id="3" name="Espaço Reservado para Conteúdo 2">
                <a:extLst>
                  <a:ext uri="{FF2B5EF4-FFF2-40B4-BE49-F238E27FC236}">
                    <a16:creationId xmlns:a16="http://schemas.microsoft.com/office/drawing/2014/main" id="{A51CE6F8-A392-A79D-8801-4B88C3446ECE}"/>
                  </a:ext>
                </a:extLst>
              </p:cNvPr>
              <p:cNvSpPr>
                <a:spLocks noGrp="1" noRot="1" noChangeAspect="1" noMove="1" noResize="1" noEditPoints="1" noAdjustHandles="1" noChangeArrowheads="1" noChangeShapeType="1" noTextEdit="1"/>
              </p:cNvSpPr>
              <p:nvPr>
                <p:ph sz="quarter" idx="12"/>
              </p:nvPr>
            </p:nvSpPr>
            <p:spPr>
              <a:xfrm>
                <a:off x="480000" y="1116000"/>
                <a:ext cx="11232000" cy="4778383"/>
              </a:xfrm>
              <a:blipFill>
                <a:blip r:embed="rId2"/>
                <a:stretch>
                  <a:fillRect l="-489" t="-1276"/>
                </a:stretch>
              </a:blipFill>
            </p:spPr>
            <p:txBody>
              <a:bodyPr/>
              <a:lstStyle/>
              <a:p>
                <a:r>
                  <a:rPr lang="pt-BR">
                    <a:noFill/>
                  </a:rPr>
                  <a:t> </a:t>
                </a:r>
              </a:p>
            </p:txBody>
          </p:sp>
        </mc:Fallback>
      </mc:AlternateContent>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a:t>Intermediate production</a:t>
            </a:r>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sp>
        <p:nvSpPr>
          <p:cNvPr id="7" name="Elipse 6"/>
          <p:cNvSpPr/>
          <p:nvPr/>
        </p:nvSpPr>
        <p:spPr>
          <a:xfrm>
            <a:off x="3481757" y="2503714"/>
            <a:ext cx="1286185" cy="762000"/>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8" name="Conector de Seta Reta 7"/>
          <p:cNvCxnSpPr>
            <a:stCxn id="9" idx="1"/>
            <a:endCxn id="7" idx="4"/>
          </p:cNvCxnSpPr>
          <p:nvPr/>
        </p:nvCxnSpPr>
        <p:spPr>
          <a:xfrm flipH="1" flipV="1">
            <a:off x="4124850" y="3265714"/>
            <a:ext cx="222382" cy="43911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CaixaDeTexto 8"/>
          <p:cNvSpPr txBox="1"/>
          <p:nvPr/>
        </p:nvSpPr>
        <p:spPr>
          <a:xfrm>
            <a:off x="4347232" y="3520163"/>
            <a:ext cx="4673607" cy="369332"/>
          </a:xfrm>
          <a:prstGeom prst="rect">
            <a:avLst/>
          </a:prstGeom>
          <a:noFill/>
          <a:ln>
            <a:solidFill>
              <a:srgbClr val="FF0000"/>
            </a:solidFill>
          </a:ln>
        </p:spPr>
        <p:txBody>
          <a:bodyPr wrap="square" rtlCol="0">
            <a:spAutoFit/>
          </a:bodyPr>
          <a:lstStyle/>
          <a:p>
            <a:r>
              <a:rPr lang="en-US" dirty="0" smtClean="0">
                <a:solidFill>
                  <a:srgbClr val="FF0000"/>
                </a:solidFill>
              </a:rPr>
              <a:t>Physical impact on productivity (climate change)</a:t>
            </a:r>
            <a:endParaRPr lang="en-US" dirty="0">
              <a:solidFill>
                <a:srgbClr val="FF0000"/>
              </a:solidFill>
            </a:endParaRPr>
          </a:p>
        </p:txBody>
      </p:sp>
      <p:sp>
        <p:nvSpPr>
          <p:cNvPr id="30" name="Elipse 29"/>
          <p:cNvSpPr/>
          <p:nvPr/>
        </p:nvSpPr>
        <p:spPr>
          <a:xfrm>
            <a:off x="6999514" y="4898571"/>
            <a:ext cx="413657" cy="337458"/>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31" name="Conector de Seta Reta 30"/>
          <p:cNvCxnSpPr>
            <a:stCxn id="32" idx="1"/>
            <a:endCxn id="30" idx="6"/>
          </p:cNvCxnSpPr>
          <p:nvPr/>
        </p:nvCxnSpPr>
        <p:spPr>
          <a:xfrm flipH="1">
            <a:off x="7413171" y="4992734"/>
            <a:ext cx="744279" cy="7456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CaixaDeTexto 31"/>
          <p:cNvSpPr txBox="1"/>
          <p:nvPr/>
        </p:nvSpPr>
        <p:spPr>
          <a:xfrm>
            <a:off x="8157450" y="4531069"/>
            <a:ext cx="1726779" cy="923330"/>
          </a:xfrm>
          <a:prstGeom prst="rect">
            <a:avLst/>
          </a:prstGeom>
          <a:noFill/>
          <a:ln>
            <a:solidFill>
              <a:srgbClr val="FF0000"/>
            </a:solidFill>
          </a:ln>
        </p:spPr>
        <p:txBody>
          <a:bodyPr wrap="square" rtlCol="0">
            <a:spAutoFit/>
          </a:bodyPr>
          <a:lstStyle/>
          <a:p>
            <a:r>
              <a:rPr lang="en-US" dirty="0" smtClean="0">
                <a:solidFill>
                  <a:srgbClr val="FF0000"/>
                </a:solidFill>
              </a:rPr>
              <a:t>Cost elasticity to global stock of emissions</a:t>
            </a:r>
            <a:endParaRPr lang="en-US" dirty="0">
              <a:solidFill>
                <a:srgbClr val="FF0000"/>
              </a:solidFill>
            </a:endParaRPr>
          </a:p>
        </p:txBody>
      </p:sp>
      <p:sp>
        <p:nvSpPr>
          <p:cNvPr id="47" name="Elipse 46"/>
          <p:cNvSpPr/>
          <p:nvPr/>
        </p:nvSpPr>
        <p:spPr>
          <a:xfrm>
            <a:off x="9561073" y="2239502"/>
            <a:ext cx="413657" cy="337458"/>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48" name="Conector de Seta Reta 47"/>
          <p:cNvCxnSpPr>
            <a:stCxn id="49" idx="1"/>
            <a:endCxn id="47" idx="6"/>
          </p:cNvCxnSpPr>
          <p:nvPr/>
        </p:nvCxnSpPr>
        <p:spPr>
          <a:xfrm flipH="1">
            <a:off x="9974730" y="2101003"/>
            <a:ext cx="355676" cy="3072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9" name="CaixaDeTexto 48"/>
          <p:cNvSpPr txBox="1"/>
          <p:nvPr/>
        </p:nvSpPr>
        <p:spPr>
          <a:xfrm>
            <a:off x="10330406" y="1777837"/>
            <a:ext cx="1381594" cy="646331"/>
          </a:xfrm>
          <a:prstGeom prst="rect">
            <a:avLst/>
          </a:prstGeom>
          <a:noFill/>
          <a:ln>
            <a:solidFill>
              <a:srgbClr val="FF0000"/>
            </a:solidFill>
          </a:ln>
        </p:spPr>
        <p:txBody>
          <a:bodyPr wrap="square" rtlCol="0">
            <a:spAutoFit/>
          </a:bodyPr>
          <a:lstStyle/>
          <a:p>
            <a:r>
              <a:rPr lang="en-US" dirty="0">
                <a:solidFill>
                  <a:srgbClr val="FF0000"/>
                </a:solidFill>
              </a:rPr>
              <a:t>E</a:t>
            </a:r>
            <a:r>
              <a:rPr lang="en-US" dirty="0" smtClean="0">
                <a:solidFill>
                  <a:srgbClr val="FF0000"/>
                </a:solidFill>
              </a:rPr>
              <a:t>lasticity of substitution</a:t>
            </a:r>
            <a:endParaRPr lang="en-US" dirty="0">
              <a:solidFill>
                <a:srgbClr val="FF0000"/>
              </a:solidFill>
            </a:endParaRPr>
          </a:p>
        </p:txBody>
      </p:sp>
    </p:spTree>
    <p:extLst>
      <p:ext uri="{BB962C8B-B14F-4D97-AF65-F5344CB8AC3E}">
        <p14:creationId xmlns:p14="http://schemas.microsoft.com/office/powerpoint/2010/main" val="28920017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21</a:t>
            </a:fld>
            <a:endParaRPr lang="pt-BR" dirty="0"/>
          </a:p>
        </p:txBody>
      </p:sp>
      <mc:AlternateContent xmlns:mc="http://schemas.openxmlformats.org/markup-compatibility/2006" xmlns:a14="http://schemas.microsoft.com/office/drawing/2010/main">
        <mc:Choice Requires="a14">
          <p:sp>
            <p:nvSpPr>
              <p:cNvPr id="3"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480000" y="1116000"/>
                <a:ext cx="11232000" cy="4778383"/>
              </a:xfrm>
            </p:spPr>
            <p:txBody>
              <a:bodyPr/>
              <a:lstStyle/>
              <a:p>
                <a:pPr marL="0" indent="0">
                  <a:buNone/>
                </a:pPr>
                <a:r>
                  <a:rPr lang="en-US" dirty="0" smtClean="0"/>
                  <a:t>Domestic emissions</a:t>
                </a:r>
                <a:endParaRPr lang="pt-BR" sz="800" dirty="0"/>
              </a:p>
              <a:p>
                <a:pPr marL="0" indent="0">
                  <a:buNone/>
                </a:pPr>
                <a14:m>
                  <m:oMathPara xmlns:m="http://schemas.openxmlformats.org/officeDocument/2006/math">
                    <m:oMathParaPr>
                      <m:jc m:val="centerGroup"/>
                    </m:oMathParaPr>
                    <m:oMath xmlns:m="http://schemas.openxmlformats.org/officeDocument/2006/math">
                      <m:sSub>
                        <m:sSubPr>
                          <m:ctrlPr>
                            <a:rPr lang="pt-BR" sz="2400" i="1">
                              <a:latin typeface="Cambria Math" panose="02040503050406030204" pitchFamily="18" charset="0"/>
                            </a:rPr>
                          </m:ctrlPr>
                        </m:sSubPr>
                        <m:e>
                          <m:r>
                            <a:rPr lang="en-US" sz="2400" i="1">
                              <a:latin typeface="Cambria Math" panose="02040503050406030204" pitchFamily="18" charset="0"/>
                            </a:rPr>
                            <m:t>𝐸𝑀</m:t>
                          </m:r>
                        </m:e>
                        <m:sub>
                          <m:r>
                            <a:rPr lang="en-US" sz="2400" i="1">
                              <a:latin typeface="Cambria Math" panose="02040503050406030204" pitchFamily="18" charset="0"/>
                            </a:rPr>
                            <m:t>𝑡</m:t>
                          </m:r>
                        </m:sub>
                      </m:sSub>
                      <m:r>
                        <a:rPr lang="en-US" sz="2400" i="1">
                          <a:latin typeface="Cambria Math" panose="02040503050406030204" pitchFamily="18" charset="0"/>
                        </a:rPr>
                        <m:t>=</m:t>
                      </m:r>
                      <m:sSubSup>
                        <m:sSubSupPr>
                          <m:ctrlPr>
                            <a:rPr lang="pt-BR" sz="2400" i="1">
                              <a:latin typeface="Cambria Math" panose="02040503050406030204" pitchFamily="18" charset="0"/>
                            </a:rPr>
                          </m:ctrlPr>
                        </m:sSubSupPr>
                        <m:e>
                          <m:r>
                            <a:rPr lang="en-US" sz="2400" i="1">
                              <a:latin typeface="Cambria Math" panose="02040503050406030204" pitchFamily="18" charset="0"/>
                            </a:rPr>
                            <m:t>𝐸𝑀</m:t>
                          </m:r>
                        </m:e>
                        <m:sub>
                          <m:r>
                            <a:rPr lang="en-US" sz="2400" i="1">
                              <a:latin typeface="Cambria Math" panose="02040503050406030204" pitchFamily="18" charset="0"/>
                            </a:rPr>
                            <m:t>𝑡</m:t>
                          </m:r>
                        </m:sub>
                        <m:sup>
                          <m:r>
                            <a:rPr lang="pt-BR" sz="2400" i="1">
                              <a:latin typeface="Cambria Math" panose="02040503050406030204" pitchFamily="18" charset="0"/>
                            </a:rPr>
                            <m:t>𝐽</m:t>
                          </m:r>
                        </m:sup>
                      </m:sSubSup>
                      <m:r>
                        <a:rPr lang="en-US" sz="2400" i="1">
                          <a:latin typeface="Cambria Math" panose="02040503050406030204" pitchFamily="18" charset="0"/>
                        </a:rPr>
                        <m:t>+</m:t>
                      </m:r>
                      <m:sSubSup>
                        <m:sSubSupPr>
                          <m:ctrlPr>
                            <a:rPr lang="pt-BR" sz="2400" i="1">
                              <a:latin typeface="Cambria Math" panose="02040503050406030204" pitchFamily="18" charset="0"/>
                            </a:rPr>
                          </m:ctrlPr>
                        </m:sSubSupPr>
                        <m:e>
                          <m:r>
                            <a:rPr lang="en-US" sz="2400" i="1">
                              <a:latin typeface="Cambria Math" panose="02040503050406030204" pitchFamily="18" charset="0"/>
                            </a:rPr>
                            <m:t>𝐸𝑀</m:t>
                          </m:r>
                        </m:e>
                        <m:sub>
                          <m:r>
                            <a:rPr lang="en-US" sz="2400" i="1">
                              <a:latin typeface="Cambria Math" panose="02040503050406030204" pitchFamily="18" charset="0"/>
                            </a:rPr>
                            <m:t>𝑡</m:t>
                          </m:r>
                        </m:sub>
                        <m:sup>
                          <m:r>
                            <a:rPr lang="pt-BR" sz="2400" i="1">
                              <a:latin typeface="Cambria Math" panose="02040503050406030204" pitchFamily="18" charset="0"/>
                            </a:rPr>
                            <m:t>𝐾𝑁</m:t>
                          </m:r>
                        </m:sup>
                      </m:sSubSup>
                    </m:oMath>
                  </m:oMathPara>
                </a14:m>
                <a:endParaRPr lang="pt-BR" sz="2400" dirty="0"/>
              </a:p>
              <a:p>
                <a:pPr marL="0" indent="0">
                  <a:buNone/>
                </a:pPr>
                <a:endParaRPr lang="pt-BR" sz="600" dirty="0"/>
              </a:p>
              <a:p>
                <a:pPr marL="0" indent="0">
                  <a:buNone/>
                </a:pPr>
                <a:r>
                  <a:rPr lang="en-US" dirty="0"/>
                  <a:t>	</a:t>
                </a:r>
                <a:r>
                  <a:rPr lang="en-US" dirty="0" smtClean="0"/>
                  <a:t>where emissions from fossil energy is</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sSubSup>
                        <m:sSubSupPr>
                          <m:ctrlPr>
                            <a:rPr lang="pt-BR" sz="2400" i="1">
                              <a:latin typeface="Cambria Math" panose="02040503050406030204" pitchFamily="18" charset="0"/>
                            </a:rPr>
                          </m:ctrlPr>
                        </m:sSubSupPr>
                        <m:e>
                          <m:r>
                            <a:rPr lang="en-US" sz="2400" b="0" i="1">
                              <a:latin typeface="Cambria Math" panose="02040503050406030204" pitchFamily="18" charset="0"/>
                            </a:rPr>
                            <m:t>𝐸𝑀</m:t>
                          </m:r>
                        </m:e>
                        <m:sub>
                          <m:r>
                            <a:rPr lang="en-US" sz="2400" b="0" i="1">
                              <a:latin typeface="Cambria Math" panose="02040503050406030204" pitchFamily="18" charset="0"/>
                            </a:rPr>
                            <m:t>𝑡</m:t>
                          </m:r>
                        </m:sub>
                        <m:sup>
                          <m:r>
                            <a:rPr lang="pt-BR" sz="2400" b="0" i="1">
                              <a:latin typeface="Cambria Math" panose="02040503050406030204" pitchFamily="18" charset="0"/>
                            </a:rPr>
                            <m:t>𝐽</m:t>
                          </m:r>
                        </m:sup>
                      </m:sSubSup>
                      <m:r>
                        <a:rPr lang="pt-BR" sz="2400" b="0" i="1">
                          <a:latin typeface="Cambria Math" panose="02040503050406030204" pitchFamily="18" charset="0"/>
                        </a:rPr>
                        <m:t>=</m:t>
                      </m:r>
                      <m:sSub>
                        <m:sSubPr>
                          <m:ctrlPr>
                            <a:rPr lang="pt-BR" sz="2400" i="1">
                              <a:latin typeface="Cambria Math" panose="02040503050406030204" pitchFamily="18" charset="0"/>
                            </a:rPr>
                          </m:ctrlPr>
                        </m:sSubPr>
                        <m:e>
                          <m:r>
                            <a:rPr lang="en-US" sz="2400" b="0" i="1">
                              <a:latin typeface="Cambria Math" panose="02040503050406030204" pitchFamily="18" charset="0"/>
                            </a:rPr>
                            <m:t>𝐽</m:t>
                          </m:r>
                        </m:e>
                        <m:sub>
                          <m:r>
                            <a:rPr lang="en-US" sz="2400" b="0" i="1">
                              <a:latin typeface="Cambria Math" panose="02040503050406030204" pitchFamily="18" charset="0"/>
                            </a:rPr>
                            <m:t>𝑛𝑔</m:t>
                          </m:r>
                          <m:r>
                            <a:rPr lang="en-US" sz="2400" b="0" i="1">
                              <a:latin typeface="Cambria Math" panose="02040503050406030204" pitchFamily="18" charset="0"/>
                            </a:rPr>
                            <m:t>,</m:t>
                          </m:r>
                          <m:r>
                            <a:rPr lang="en-US" sz="2400" b="0" i="1">
                              <a:latin typeface="Cambria Math" panose="02040503050406030204" pitchFamily="18" charset="0"/>
                            </a:rPr>
                            <m:t>𝑡</m:t>
                          </m:r>
                        </m:sub>
                      </m:sSub>
                    </m:oMath>
                  </m:oMathPara>
                </a14:m>
                <a:endParaRPr lang="en-US" dirty="0" smtClean="0"/>
              </a:p>
              <a:p>
                <a:pPr marL="0" indent="0">
                  <a:buNone/>
                </a:pPr>
                <a:endParaRPr lang="en-US" dirty="0" smtClean="0"/>
              </a:p>
              <a:p>
                <a:pPr marL="0" indent="0">
                  <a:buNone/>
                </a:pPr>
                <a:r>
                  <a:rPr lang="en-US" dirty="0"/>
                  <a:t>	</a:t>
                </a:r>
                <a:r>
                  <a:rPr lang="en-US" dirty="0" smtClean="0"/>
                  <a:t>and emissions </a:t>
                </a:r>
                <a:r>
                  <a:rPr lang="en-US" dirty="0"/>
                  <a:t>from production process is</a:t>
                </a:r>
              </a:p>
              <a:p>
                <a:pPr marL="0" indent="0">
                  <a:buNone/>
                </a:pPr>
                <a:endParaRPr lang="en-US" dirty="0" smtClean="0"/>
              </a:p>
              <a:p>
                <a:pPr marL="0" indent="0">
                  <a:buNone/>
                </a:pPr>
                <a14:m>
                  <m:oMathPara xmlns:m="http://schemas.openxmlformats.org/officeDocument/2006/math">
                    <m:oMathParaPr>
                      <m:jc m:val="centerGroup"/>
                    </m:oMathParaPr>
                    <m:oMath xmlns:m="http://schemas.openxmlformats.org/officeDocument/2006/math">
                      <m:sSubSup>
                        <m:sSubSupPr>
                          <m:ctrlPr>
                            <a:rPr lang="pt-BR" sz="2400" i="1">
                              <a:latin typeface="Cambria Math" panose="02040503050406030204" pitchFamily="18" charset="0"/>
                            </a:rPr>
                          </m:ctrlPr>
                        </m:sSubSupPr>
                        <m:e>
                          <m:r>
                            <a:rPr lang="en-US" sz="2400" b="0" i="1">
                              <a:latin typeface="Cambria Math" panose="02040503050406030204" pitchFamily="18" charset="0"/>
                            </a:rPr>
                            <m:t>𝐸𝑀</m:t>
                          </m:r>
                        </m:e>
                        <m:sub>
                          <m:r>
                            <a:rPr lang="en-US" sz="2400" b="0" i="1">
                              <a:latin typeface="Cambria Math" panose="02040503050406030204" pitchFamily="18" charset="0"/>
                            </a:rPr>
                            <m:t>𝑡</m:t>
                          </m:r>
                        </m:sub>
                        <m:sup>
                          <m:r>
                            <a:rPr lang="pt-BR" sz="2400" b="0" i="1">
                              <a:latin typeface="Cambria Math" panose="02040503050406030204" pitchFamily="18" charset="0"/>
                            </a:rPr>
                            <m:t>𝐾𝑁</m:t>
                          </m:r>
                        </m:sup>
                      </m:sSubSup>
                      <m:r>
                        <a:rPr lang="pt-BR" sz="2400" b="0" i="1">
                          <a:latin typeface="Cambria Math" panose="02040503050406030204" pitchFamily="18" charset="0"/>
                        </a:rPr>
                        <m:t>=</m:t>
                      </m:r>
                      <m:d>
                        <m:dPr>
                          <m:ctrlPr>
                            <a:rPr lang="en-US" sz="2400" i="1">
                              <a:latin typeface="Cambria Math" panose="02040503050406030204" pitchFamily="18" charset="0"/>
                            </a:rPr>
                          </m:ctrlPr>
                        </m:dPr>
                        <m:e>
                          <m:r>
                            <a:rPr lang="en-US" sz="2400" b="0" i="1">
                              <a:latin typeface="Cambria Math" panose="02040503050406030204" pitchFamily="18" charset="0"/>
                            </a:rPr>
                            <m:t>1−</m:t>
                          </m:r>
                          <m:sSub>
                            <m:sSubPr>
                              <m:ctrlPr>
                                <a:rPr lang="pt-BR" sz="2400" i="1">
                                  <a:latin typeface="Cambria Math" panose="02040503050406030204" pitchFamily="18" charset="0"/>
                                </a:rPr>
                              </m:ctrlPr>
                            </m:sSubPr>
                            <m:e>
                              <m:r>
                                <a:rPr lang="en-US" sz="2400" b="0" i="1">
                                  <a:latin typeface="Cambria Math" panose="02040503050406030204" pitchFamily="18" charset="0"/>
                                </a:rPr>
                                <m:t>𝐴𝐸</m:t>
                              </m:r>
                            </m:e>
                            <m:sub>
                              <m:r>
                                <a:rPr lang="en-US" sz="2400" b="0" i="1">
                                  <a:latin typeface="Cambria Math" panose="02040503050406030204" pitchFamily="18" charset="0"/>
                                </a:rPr>
                                <m:t>𝑡</m:t>
                              </m:r>
                            </m:sub>
                          </m:sSub>
                        </m:e>
                      </m:d>
                      <m:sSub>
                        <m:sSubPr>
                          <m:ctrlPr>
                            <a:rPr lang="pt-BR" sz="2400" i="1">
                              <a:latin typeface="Cambria Math" panose="02040503050406030204" pitchFamily="18" charset="0"/>
                            </a:rPr>
                          </m:ctrlPr>
                        </m:sSubPr>
                        <m:e>
                          <m:r>
                            <a:rPr lang="en-US" sz="2400" b="0" i="1">
                              <a:latin typeface="Cambria Math" panose="02040503050406030204" pitchFamily="18" charset="0"/>
                            </a:rPr>
                            <m:t>𝛽</m:t>
                          </m:r>
                        </m:e>
                        <m:sub>
                          <m:r>
                            <a:rPr lang="en-US" sz="2400" b="0" i="1">
                              <a:latin typeface="Cambria Math" panose="02040503050406030204" pitchFamily="18" charset="0"/>
                            </a:rPr>
                            <m:t>𝑒𝑚</m:t>
                          </m:r>
                        </m:sub>
                      </m:sSub>
                      <m:sSup>
                        <m:sSupPr>
                          <m:ctrlPr>
                            <a:rPr lang="pt-BR" sz="2400" i="1">
                              <a:latin typeface="Cambria Math" panose="02040503050406030204" pitchFamily="18" charset="0"/>
                            </a:rPr>
                          </m:ctrlPr>
                        </m:sSupPr>
                        <m:e>
                          <m:d>
                            <m:dPr>
                              <m:ctrlPr>
                                <a:rPr lang="pt-BR" sz="2400" i="1">
                                  <a:latin typeface="Cambria Math" panose="02040503050406030204" pitchFamily="18" charset="0"/>
                                </a:rPr>
                              </m:ctrlPr>
                            </m:dPr>
                            <m:e>
                              <m:sSubSup>
                                <m:sSubSupPr>
                                  <m:ctrlPr>
                                    <a:rPr lang="pt-BR" sz="2400" i="1">
                                      <a:latin typeface="Cambria Math" panose="02040503050406030204" pitchFamily="18" charset="0"/>
                                    </a:rPr>
                                  </m:ctrlPr>
                                </m:sSubSupPr>
                                <m:e>
                                  <m:r>
                                    <a:rPr lang="en-US" sz="2400" b="0" i="1">
                                      <a:latin typeface="Cambria Math" panose="02040503050406030204" pitchFamily="18" charset="0"/>
                                    </a:rPr>
                                    <m:t>𝑌</m:t>
                                  </m:r>
                                </m:e>
                                <m:sub>
                                  <m:r>
                                    <a:rPr lang="en-US" sz="2400" b="0" i="1">
                                      <a:latin typeface="Cambria Math" panose="02040503050406030204" pitchFamily="18" charset="0"/>
                                    </a:rPr>
                                    <m:t>𝑡</m:t>
                                  </m:r>
                                </m:sub>
                                <m:sup>
                                  <m:r>
                                    <a:rPr lang="en-US" sz="2400" b="0" i="1">
                                      <a:latin typeface="Cambria Math" panose="02040503050406030204" pitchFamily="18" charset="0"/>
                                    </a:rPr>
                                    <m:t>𝐾𝑁</m:t>
                                  </m:r>
                                </m:sup>
                              </m:sSubSup>
                            </m:e>
                          </m:d>
                        </m:e>
                        <m:sup>
                          <m:sSub>
                            <m:sSubPr>
                              <m:ctrlPr>
                                <a:rPr lang="pt-BR" sz="2400" i="1">
                                  <a:latin typeface="Cambria Math" panose="02040503050406030204" pitchFamily="18" charset="0"/>
                                </a:rPr>
                              </m:ctrlPr>
                            </m:sSubPr>
                            <m:e>
                              <m:r>
                                <a:rPr lang="en-US" sz="2400" b="0" i="1">
                                  <a:latin typeface="Cambria Math" panose="02040503050406030204" pitchFamily="18" charset="0"/>
                                </a:rPr>
                                <m:t>𝛼</m:t>
                              </m:r>
                            </m:e>
                            <m:sub>
                              <m:r>
                                <a:rPr lang="en-US" sz="2400" b="0" i="1">
                                  <a:latin typeface="Cambria Math" panose="02040503050406030204" pitchFamily="18" charset="0"/>
                                </a:rPr>
                                <m:t>𝑒𝑚</m:t>
                              </m:r>
                            </m:sub>
                          </m:sSub>
                        </m:sup>
                      </m:sSup>
                    </m:oMath>
                  </m:oMathPara>
                </a14:m>
                <a:endParaRPr lang="en-US" dirty="0" smtClean="0"/>
              </a:p>
              <a:p>
                <a:pPr marL="0" indent="0">
                  <a:buNone/>
                </a:pPr>
                <a:endParaRPr lang="en-US" dirty="0"/>
              </a:p>
              <a:p>
                <a:pPr marL="0" indent="0">
                  <a:buNone/>
                </a:pPr>
                <a:r>
                  <a:rPr lang="en-US" dirty="0" smtClean="0"/>
                  <a:t>	</a:t>
                </a:r>
              </a:p>
              <a:p>
                <a:pPr marL="0" indent="0">
                  <a:buNone/>
                </a:pPr>
                <a:r>
                  <a:rPr lang="en-US" dirty="0"/>
                  <a:t>	</a:t>
                </a:r>
                <a:r>
                  <a:rPr lang="en-US" dirty="0" smtClean="0"/>
                  <a:t>where  </a:t>
                </a:r>
                <a14:m>
                  <m:oMath xmlns:m="http://schemas.openxmlformats.org/officeDocument/2006/math">
                    <m:sSub>
                      <m:sSubPr>
                        <m:ctrlPr>
                          <a:rPr lang="pt-BR"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𝑒𝑚</m:t>
                        </m:r>
                      </m:sub>
                    </m:sSub>
                    <m:r>
                      <a:rPr lang="en-US" i="1">
                        <a:latin typeface="Cambria Math" panose="02040503050406030204" pitchFamily="18" charset="0"/>
                      </a:rPr>
                      <m:t>&gt;0</m:t>
                    </m:r>
                  </m:oMath>
                </a14:m>
                <a:r>
                  <a:rPr lang="en-US" dirty="0"/>
                  <a:t> and </a:t>
                </a:r>
                <a14:m>
                  <m:oMath xmlns:m="http://schemas.openxmlformats.org/officeDocument/2006/math">
                    <m:sSub>
                      <m:sSubPr>
                        <m:ctrlPr>
                          <a:rPr lang="pt-BR"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𝑒𝑚</m:t>
                        </m:r>
                      </m:sub>
                    </m:sSub>
                    <m:r>
                      <a:rPr lang="pt-BR" b="0" i="1" smtClean="0">
                        <a:latin typeface="Cambria Math" panose="02040503050406030204" pitchFamily="18" charset="0"/>
                      </a:rPr>
                      <m:t>&gt;0</m:t>
                    </m:r>
                  </m:oMath>
                </a14:m>
                <a:r>
                  <a:rPr lang="en-US" dirty="0"/>
                  <a:t> are constants; </a:t>
                </a:r>
              </a:p>
              <a:p>
                <a:pPr marL="0" indent="0">
                  <a:buNone/>
                </a:pPr>
                <a:endParaRPr lang="pt-BR" dirty="0"/>
              </a:p>
              <a:p>
                <a:endParaRPr lang="en-US" sz="200" dirty="0"/>
              </a:p>
              <a:p>
                <a:endParaRPr lang="en-US" dirty="0"/>
              </a:p>
            </p:txBody>
          </p:sp>
        </mc:Choice>
        <mc:Fallback xmlns="">
          <p:sp>
            <p:nvSpPr>
              <p:cNvPr id="3" name="Espaço Reservado para Conteúdo 2">
                <a:extLst>
                  <a:ext uri="{FF2B5EF4-FFF2-40B4-BE49-F238E27FC236}">
                    <a16:creationId xmlns:a16="http://schemas.microsoft.com/office/drawing/2014/main" id="{A51CE6F8-A392-A79D-8801-4B88C3446ECE}"/>
                  </a:ext>
                </a:extLst>
              </p:cNvPr>
              <p:cNvSpPr>
                <a:spLocks noGrp="1" noRot="1" noChangeAspect="1" noMove="1" noResize="1" noEditPoints="1" noAdjustHandles="1" noChangeArrowheads="1" noChangeShapeType="1" noTextEdit="1"/>
              </p:cNvSpPr>
              <p:nvPr>
                <p:ph sz="quarter" idx="12"/>
              </p:nvPr>
            </p:nvSpPr>
            <p:spPr>
              <a:xfrm>
                <a:off x="480000" y="1116000"/>
                <a:ext cx="11232000" cy="4778383"/>
              </a:xfrm>
              <a:blipFill>
                <a:blip r:embed="rId2"/>
                <a:stretch>
                  <a:fillRect l="-597" t="-1276" b="-4847"/>
                </a:stretch>
              </a:blipFill>
            </p:spPr>
            <p:txBody>
              <a:bodyPr/>
              <a:lstStyle/>
              <a:p>
                <a:r>
                  <a:rPr lang="pt-BR">
                    <a:noFill/>
                  </a:rPr>
                  <a:t> </a:t>
                </a:r>
              </a:p>
            </p:txBody>
          </p:sp>
        </mc:Fallback>
      </mc:AlternateContent>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smtClean="0"/>
              <a:t>Domestic Emissions</a:t>
            </a:r>
            <a:endParaRPr lang="en-US" dirty="0"/>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cxnSp>
        <p:nvCxnSpPr>
          <p:cNvPr id="7" name="Conector de Seta Reta 6"/>
          <p:cNvCxnSpPr>
            <a:stCxn id="8" idx="0"/>
            <a:endCxn id="9" idx="1"/>
          </p:cNvCxnSpPr>
          <p:nvPr/>
        </p:nvCxnSpPr>
        <p:spPr>
          <a:xfrm flipH="1" flipV="1">
            <a:off x="7333858" y="5038540"/>
            <a:ext cx="1655336" cy="4933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CaixaDeTexto 7"/>
          <p:cNvSpPr txBox="1"/>
          <p:nvPr/>
        </p:nvSpPr>
        <p:spPr>
          <a:xfrm>
            <a:off x="7114442" y="5531873"/>
            <a:ext cx="3749504" cy="369332"/>
          </a:xfrm>
          <a:prstGeom prst="rect">
            <a:avLst/>
          </a:prstGeom>
          <a:noFill/>
          <a:ln>
            <a:solidFill>
              <a:srgbClr val="FF0000"/>
            </a:solidFill>
          </a:ln>
        </p:spPr>
        <p:txBody>
          <a:bodyPr wrap="square" rtlCol="0">
            <a:spAutoFit/>
          </a:bodyPr>
          <a:lstStyle/>
          <a:p>
            <a:r>
              <a:rPr lang="en-US" dirty="0" smtClean="0">
                <a:solidFill>
                  <a:srgbClr val="FF0000"/>
                </a:solidFill>
              </a:rPr>
              <a:t>Emissions without abatement effort</a:t>
            </a:r>
            <a:endParaRPr lang="en-US" dirty="0">
              <a:solidFill>
                <a:srgbClr val="FF0000"/>
              </a:solidFill>
            </a:endParaRPr>
          </a:p>
        </p:txBody>
      </p:sp>
      <p:sp>
        <p:nvSpPr>
          <p:cNvPr id="9" name="Chave Direita 8"/>
          <p:cNvSpPr/>
          <p:nvPr/>
        </p:nvSpPr>
        <p:spPr>
          <a:xfrm rot="5400000">
            <a:off x="7201086" y="3990096"/>
            <a:ext cx="265544" cy="183134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18" name="Elipse 17"/>
          <p:cNvSpPr/>
          <p:nvPr/>
        </p:nvSpPr>
        <p:spPr>
          <a:xfrm>
            <a:off x="7728857" y="4283853"/>
            <a:ext cx="520673" cy="482321"/>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9" name="Conector de Seta Reta 18"/>
          <p:cNvCxnSpPr>
            <a:stCxn id="20" idx="1"/>
            <a:endCxn id="18" idx="6"/>
          </p:cNvCxnSpPr>
          <p:nvPr/>
        </p:nvCxnSpPr>
        <p:spPr>
          <a:xfrm flipH="1">
            <a:off x="8249530" y="4340347"/>
            <a:ext cx="900333" cy="18466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CaixaDeTexto 19"/>
          <p:cNvSpPr txBox="1"/>
          <p:nvPr/>
        </p:nvSpPr>
        <p:spPr>
          <a:xfrm>
            <a:off x="9149863" y="3878682"/>
            <a:ext cx="2062424" cy="923330"/>
          </a:xfrm>
          <a:prstGeom prst="rect">
            <a:avLst/>
          </a:prstGeom>
          <a:noFill/>
          <a:ln>
            <a:solidFill>
              <a:srgbClr val="FF0000"/>
            </a:solidFill>
          </a:ln>
        </p:spPr>
        <p:txBody>
          <a:bodyPr wrap="square" rtlCol="0">
            <a:spAutoFit/>
          </a:bodyPr>
          <a:lstStyle/>
          <a:p>
            <a:r>
              <a:rPr lang="en-US" dirty="0" smtClean="0">
                <a:solidFill>
                  <a:srgbClr val="FF0000"/>
                </a:solidFill>
              </a:rPr>
              <a:t>Emissions elasticity to composite output</a:t>
            </a:r>
            <a:endParaRPr lang="en-US" dirty="0">
              <a:solidFill>
                <a:srgbClr val="FF0000"/>
              </a:solidFill>
            </a:endParaRPr>
          </a:p>
        </p:txBody>
      </p:sp>
    </p:spTree>
    <p:extLst>
      <p:ext uri="{BB962C8B-B14F-4D97-AF65-F5344CB8AC3E}">
        <p14:creationId xmlns:p14="http://schemas.microsoft.com/office/powerpoint/2010/main" val="16257460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22</a:t>
            </a:fld>
            <a:endParaRPr lang="pt-BR" dirty="0"/>
          </a:p>
        </p:txBody>
      </p:sp>
      <mc:AlternateContent xmlns:mc="http://schemas.openxmlformats.org/markup-compatibility/2006" xmlns:a14="http://schemas.microsoft.com/office/drawing/2010/main">
        <mc:Choice Requires="a14">
          <p:sp>
            <p:nvSpPr>
              <p:cNvPr id="3"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480000" y="1116000"/>
                <a:ext cx="11232000" cy="4778383"/>
              </a:xfrm>
            </p:spPr>
            <p:txBody>
              <a:bodyPr/>
              <a:lstStyle/>
              <a:p>
                <a:r>
                  <a:rPr lang="en-US" dirty="0" smtClean="0"/>
                  <a:t>The producer operates in perfectly competitive markets, using physical capital </a:t>
                </a:r>
                <a14:m>
                  <m:oMath xmlns:m="http://schemas.openxmlformats.org/officeDocument/2006/math">
                    <m:sSub>
                      <m:sSubPr>
                        <m:ctrlPr>
                          <a:rPr lang="pt-BR"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𝑡</m:t>
                        </m:r>
                      </m:sub>
                    </m:sSub>
                  </m:oMath>
                </a14:m>
                <a:r>
                  <a:rPr lang="en-US" dirty="0"/>
                  <a:t> and labor </a:t>
                </a:r>
                <a14:m>
                  <m:oMath xmlns:m="http://schemas.openxmlformats.org/officeDocument/2006/math">
                    <m:sSub>
                      <m:sSubPr>
                        <m:ctrlPr>
                          <a:rPr lang="pt-BR"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𝑡</m:t>
                        </m:r>
                      </m:sub>
                    </m:sSub>
                  </m:oMath>
                </a14:m>
                <a:r>
                  <a:rPr lang="en-US" dirty="0"/>
                  <a:t> to produce the composite </a:t>
                </a:r>
                <a14:m>
                  <m:oMath xmlns:m="http://schemas.openxmlformats.org/officeDocument/2006/math">
                    <m:sSubSup>
                      <m:sSubSupPr>
                        <m:ctrlPr>
                          <a:rPr lang="pt-BR" i="1">
                            <a:latin typeface="Cambria Math" panose="02040503050406030204" pitchFamily="18" charset="0"/>
                          </a:rPr>
                        </m:ctrlPr>
                      </m:sSubSupPr>
                      <m:e>
                        <m:r>
                          <a:rPr lang="en-US" i="1">
                            <a:latin typeface="Cambria Math" panose="02040503050406030204" pitchFamily="18" charset="0"/>
                          </a:rPr>
                          <m:t>𝑌</m:t>
                        </m:r>
                      </m:e>
                      <m:sub>
                        <m:r>
                          <a:rPr lang="en-US" i="1">
                            <a:latin typeface="Cambria Math" panose="02040503050406030204" pitchFamily="18" charset="0"/>
                          </a:rPr>
                          <m:t>𝑡</m:t>
                        </m:r>
                      </m:sub>
                      <m:sup>
                        <m:r>
                          <a:rPr lang="en-US" i="1">
                            <a:latin typeface="Cambria Math" panose="02040503050406030204" pitchFamily="18" charset="0"/>
                          </a:rPr>
                          <m:t>𝐾𝑁</m:t>
                        </m:r>
                      </m:sup>
                    </m:sSubSup>
                  </m:oMath>
                </a14:m>
                <a:r>
                  <a:rPr lang="en-US" dirty="0"/>
                  <a:t> through a Constant Elasticity of Substitution (CES) technology Composite of physical </a:t>
                </a:r>
                <a:r>
                  <a:rPr lang="en-US" dirty="0" smtClean="0"/>
                  <a:t>is</a:t>
                </a:r>
                <a:endParaRPr lang="pt-BR" dirty="0"/>
              </a:p>
              <a:p>
                <a:pPr marL="0" indent="0">
                  <a:buNone/>
                </a:pPr>
                <a14:m>
                  <m:oMathPara xmlns:m="http://schemas.openxmlformats.org/officeDocument/2006/math">
                    <m:oMathParaPr>
                      <m:jc m:val="centerGroup"/>
                    </m:oMathParaPr>
                    <m:oMath xmlns:m="http://schemas.openxmlformats.org/officeDocument/2006/math">
                      <m:sSubSup>
                        <m:sSubSupPr>
                          <m:ctrlPr>
                            <a:rPr lang="pt-BR" sz="2400" i="1">
                              <a:latin typeface="Cambria Math" panose="02040503050406030204" pitchFamily="18" charset="0"/>
                            </a:rPr>
                          </m:ctrlPr>
                        </m:sSubSupPr>
                        <m:e>
                          <m:r>
                            <a:rPr lang="en-US" sz="2400" i="1">
                              <a:latin typeface="Cambria Math" panose="02040503050406030204" pitchFamily="18" charset="0"/>
                            </a:rPr>
                            <m:t>𝑌</m:t>
                          </m:r>
                        </m:e>
                        <m:sub>
                          <m:r>
                            <a:rPr lang="en-US" sz="2400" i="1">
                              <a:latin typeface="Cambria Math" panose="02040503050406030204" pitchFamily="18" charset="0"/>
                            </a:rPr>
                            <m:t>𝑡</m:t>
                          </m:r>
                        </m:sub>
                        <m:sup>
                          <m:r>
                            <a:rPr lang="en-US" sz="2400" i="1">
                              <a:latin typeface="Cambria Math" panose="02040503050406030204" pitchFamily="18" charset="0"/>
                            </a:rPr>
                            <m:t>𝐾𝑁</m:t>
                          </m:r>
                        </m:sup>
                      </m:sSubSup>
                      <m:r>
                        <a:rPr lang="en-US" sz="2400" i="1">
                          <a:latin typeface="Cambria Math" panose="02040503050406030204" pitchFamily="18" charset="0"/>
                        </a:rPr>
                        <m:t>=</m:t>
                      </m:r>
                      <m:d>
                        <m:dPr>
                          <m:ctrlPr>
                            <a:rPr lang="pt-BR" sz="2400" i="1">
                              <a:latin typeface="Cambria Math" panose="02040503050406030204" pitchFamily="18" charset="0"/>
                            </a:rPr>
                          </m:ctrlPr>
                        </m:dPr>
                        <m:e>
                          <m:r>
                            <a:rPr lang="en-US" sz="2400" i="1">
                              <a:latin typeface="Cambria Math" panose="02040503050406030204" pitchFamily="18" charset="0"/>
                            </a:rPr>
                            <m:t>1−</m:t>
                          </m:r>
                          <m:r>
                            <a:rPr lang="en-US" sz="2400" b="1" i="1">
                              <a:latin typeface="Cambria Math" panose="02040503050406030204" pitchFamily="18" charset="0"/>
                            </a:rPr>
                            <m:t>𝓒</m:t>
                          </m:r>
                          <m:r>
                            <a:rPr lang="en-US" sz="2400" b="1" i="1">
                              <a:latin typeface="Cambria Math" panose="02040503050406030204" pitchFamily="18" charset="0"/>
                            </a:rPr>
                            <m:t>(</m:t>
                          </m:r>
                          <m:sSub>
                            <m:sSubPr>
                              <m:ctrlPr>
                                <a:rPr lang="pt-BR" sz="2400" b="1" i="1">
                                  <a:latin typeface="Cambria Math" panose="02040503050406030204" pitchFamily="18" charset="0"/>
                                </a:rPr>
                              </m:ctrlPr>
                            </m:sSubPr>
                            <m:e>
                              <m:r>
                                <a:rPr lang="en-US" sz="2400" b="1" i="1">
                                  <a:latin typeface="Cambria Math" panose="02040503050406030204" pitchFamily="18" charset="0"/>
                                </a:rPr>
                                <m:t>𝑨𝑬</m:t>
                              </m:r>
                            </m:e>
                            <m:sub>
                              <m:r>
                                <a:rPr lang="en-US" sz="2400" b="1" i="1">
                                  <a:latin typeface="Cambria Math" panose="02040503050406030204" pitchFamily="18" charset="0"/>
                                </a:rPr>
                                <m:t>𝒕</m:t>
                              </m:r>
                            </m:sub>
                          </m:sSub>
                          <m:r>
                            <a:rPr lang="en-US" sz="2400" b="1" i="1">
                              <a:latin typeface="Cambria Math" panose="02040503050406030204" pitchFamily="18" charset="0"/>
                            </a:rPr>
                            <m:t>)</m:t>
                          </m:r>
                        </m:e>
                      </m:d>
                      <m:sSup>
                        <m:sSupPr>
                          <m:ctrlPr>
                            <a:rPr lang="pt-BR" sz="2400" i="1">
                              <a:latin typeface="Cambria Math" panose="02040503050406030204" pitchFamily="18" charset="0"/>
                            </a:rPr>
                          </m:ctrlPr>
                        </m:sSupPr>
                        <m:e>
                          <m:d>
                            <m:dPr>
                              <m:begChr m:val="["/>
                              <m:endChr m:val="]"/>
                              <m:ctrlPr>
                                <a:rPr lang="pt-BR" sz="2400" i="1">
                                  <a:latin typeface="Cambria Math" panose="02040503050406030204" pitchFamily="18" charset="0"/>
                                </a:rPr>
                              </m:ctrlPr>
                            </m:dPr>
                            <m:e>
                              <m:r>
                                <a:rPr lang="en-US" sz="2400" i="1">
                                  <a:latin typeface="Cambria Math" panose="02040503050406030204" pitchFamily="18" charset="0"/>
                                </a:rPr>
                                <m:t>𝛼</m:t>
                              </m:r>
                              <m:sSup>
                                <m:sSupPr>
                                  <m:ctrlPr>
                                    <a:rPr lang="pt-BR" sz="2400" i="1">
                                      <a:latin typeface="Cambria Math" panose="02040503050406030204" pitchFamily="18" charset="0"/>
                                    </a:rPr>
                                  </m:ctrlPr>
                                </m:sSupPr>
                                <m:e>
                                  <m:d>
                                    <m:dPr>
                                      <m:ctrlPr>
                                        <a:rPr lang="pt-BR" sz="2400" i="1">
                                          <a:latin typeface="Cambria Math" panose="02040503050406030204" pitchFamily="18" charset="0"/>
                                        </a:rPr>
                                      </m:ctrlPr>
                                    </m:dPr>
                                    <m:e>
                                      <m:sSub>
                                        <m:sSubPr>
                                          <m:ctrlPr>
                                            <a:rPr lang="pt-BR" sz="2400" i="1">
                                              <a:latin typeface="Cambria Math" panose="02040503050406030204" pitchFamily="18" charset="0"/>
                                            </a:rPr>
                                          </m:ctrlPr>
                                        </m:sSubPr>
                                        <m:e>
                                          <m:r>
                                            <a:rPr lang="en-US" sz="2400" i="1">
                                              <a:latin typeface="Cambria Math" panose="02040503050406030204" pitchFamily="18" charset="0"/>
                                            </a:rPr>
                                            <m:t>𝐾</m:t>
                                          </m:r>
                                        </m:e>
                                        <m:sub>
                                          <m:r>
                                            <a:rPr lang="en-US" sz="2400" i="1">
                                              <a:latin typeface="Cambria Math" panose="02040503050406030204" pitchFamily="18" charset="0"/>
                                            </a:rPr>
                                            <m:t>𝑡</m:t>
                                          </m:r>
                                        </m:sub>
                                      </m:sSub>
                                    </m:e>
                                  </m:d>
                                </m:e>
                                <m:sup>
                                  <m:r>
                                    <a:rPr lang="en-US" sz="2400" i="1">
                                      <a:latin typeface="Cambria Math" panose="02040503050406030204" pitchFamily="18" charset="0"/>
                                    </a:rPr>
                                    <m:t>1−</m:t>
                                  </m:r>
                                  <m:f>
                                    <m:fPr>
                                      <m:ctrlPr>
                                        <a:rPr lang="pt-BR" sz="2400" i="1">
                                          <a:latin typeface="Cambria Math" panose="02040503050406030204" pitchFamily="18" charset="0"/>
                                        </a:rPr>
                                      </m:ctrlPr>
                                    </m:fPr>
                                    <m:num>
                                      <m:r>
                                        <a:rPr lang="en-US" sz="2400" i="1">
                                          <a:latin typeface="Cambria Math" panose="02040503050406030204" pitchFamily="18" charset="0"/>
                                        </a:rPr>
                                        <m:t>1</m:t>
                                      </m:r>
                                    </m:num>
                                    <m:den>
                                      <m:r>
                                        <a:rPr lang="en-US" sz="2400" i="1">
                                          <a:latin typeface="Cambria Math" panose="02040503050406030204" pitchFamily="18" charset="0"/>
                                        </a:rPr>
                                        <m:t>𝜂</m:t>
                                      </m:r>
                                    </m:den>
                                  </m:f>
                                </m:sup>
                              </m:sSup>
                              <m:r>
                                <a:rPr lang="en-US" sz="2400" i="1">
                                  <a:latin typeface="Cambria Math" panose="02040503050406030204" pitchFamily="18" charset="0"/>
                                </a:rPr>
                                <m:t>+(1−</m:t>
                              </m:r>
                              <m:r>
                                <a:rPr lang="en-US" sz="2400" i="1">
                                  <a:latin typeface="Cambria Math" panose="02040503050406030204" pitchFamily="18" charset="0"/>
                                </a:rPr>
                                <m:t>𝛼</m:t>
                              </m:r>
                              <m:r>
                                <a:rPr lang="en-US" sz="2400" i="1">
                                  <a:latin typeface="Cambria Math" panose="02040503050406030204" pitchFamily="18" charset="0"/>
                                </a:rPr>
                                <m:t>)</m:t>
                              </m:r>
                              <m:sSup>
                                <m:sSupPr>
                                  <m:ctrlPr>
                                    <a:rPr lang="pt-BR" sz="2400" i="1">
                                      <a:latin typeface="Cambria Math" panose="02040503050406030204" pitchFamily="18" charset="0"/>
                                    </a:rPr>
                                  </m:ctrlPr>
                                </m:sSupPr>
                                <m:e>
                                  <m:d>
                                    <m:dPr>
                                      <m:ctrlPr>
                                        <a:rPr lang="pt-BR" sz="2400" i="1">
                                          <a:latin typeface="Cambria Math" panose="02040503050406030204" pitchFamily="18" charset="0"/>
                                        </a:rPr>
                                      </m:ctrlPr>
                                    </m:dPr>
                                    <m:e>
                                      <m:sSub>
                                        <m:sSubPr>
                                          <m:ctrlPr>
                                            <a:rPr lang="pt-BR" sz="2400" i="1" smtClean="0">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𝑡</m:t>
                                          </m:r>
                                        </m:sub>
                                      </m:sSub>
                                      <m:sSub>
                                        <m:sSubPr>
                                          <m:ctrlPr>
                                            <a:rPr lang="pt-BR" sz="2400" i="1">
                                              <a:latin typeface="Cambria Math" panose="02040503050406030204" pitchFamily="18" charset="0"/>
                                            </a:rPr>
                                          </m:ctrlPr>
                                        </m:sSubPr>
                                        <m:e>
                                          <m:r>
                                            <a:rPr lang="en-US" sz="2400" i="1">
                                              <a:latin typeface="Cambria Math" panose="02040503050406030204" pitchFamily="18" charset="0"/>
                                            </a:rPr>
                                            <m:t>𝑁</m:t>
                                          </m:r>
                                        </m:e>
                                        <m:sub>
                                          <m:r>
                                            <a:rPr lang="en-US" sz="2400" i="1">
                                              <a:latin typeface="Cambria Math" panose="02040503050406030204" pitchFamily="18" charset="0"/>
                                            </a:rPr>
                                            <m:t>𝑡</m:t>
                                          </m:r>
                                        </m:sub>
                                      </m:sSub>
                                    </m:e>
                                  </m:d>
                                </m:e>
                                <m:sup>
                                  <m:r>
                                    <a:rPr lang="en-US" sz="2400" i="1">
                                      <a:latin typeface="Cambria Math" panose="02040503050406030204" pitchFamily="18" charset="0"/>
                                    </a:rPr>
                                    <m:t>1−</m:t>
                                  </m:r>
                                  <m:f>
                                    <m:fPr>
                                      <m:ctrlPr>
                                        <a:rPr lang="pt-BR" sz="2400" i="1">
                                          <a:latin typeface="Cambria Math" panose="02040503050406030204" pitchFamily="18" charset="0"/>
                                        </a:rPr>
                                      </m:ctrlPr>
                                    </m:fPr>
                                    <m:num>
                                      <m:r>
                                        <a:rPr lang="en-US" sz="2400" i="1">
                                          <a:latin typeface="Cambria Math" panose="02040503050406030204" pitchFamily="18" charset="0"/>
                                        </a:rPr>
                                        <m:t>1</m:t>
                                      </m:r>
                                    </m:num>
                                    <m:den>
                                      <m:r>
                                        <a:rPr lang="en-US" sz="2400" i="1">
                                          <a:latin typeface="Cambria Math" panose="02040503050406030204" pitchFamily="18" charset="0"/>
                                        </a:rPr>
                                        <m:t>𝜂</m:t>
                                      </m:r>
                                    </m:den>
                                  </m:f>
                                </m:sup>
                              </m:sSup>
                            </m:e>
                          </m:d>
                        </m:e>
                        <m:sup>
                          <m:f>
                            <m:fPr>
                              <m:ctrlPr>
                                <a:rPr lang="pt-BR" sz="2400" i="1">
                                  <a:latin typeface="Cambria Math" panose="02040503050406030204" pitchFamily="18" charset="0"/>
                                </a:rPr>
                              </m:ctrlPr>
                            </m:fPr>
                            <m:num>
                              <m:r>
                                <a:rPr lang="en-US" sz="2400" i="1">
                                  <a:latin typeface="Cambria Math" panose="02040503050406030204" pitchFamily="18" charset="0"/>
                                </a:rPr>
                                <m:t>𝜂</m:t>
                              </m:r>
                            </m:num>
                            <m:den>
                              <m:r>
                                <a:rPr lang="en-US" sz="2400" i="1">
                                  <a:latin typeface="Cambria Math" panose="02040503050406030204" pitchFamily="18" charset="0"/>
                                </a:rPr>
                                <m:t>𝜂</m:t>
                              </m:r>
                              <m:r>
                                <a:rPr lang="en-US" sz="2400" i="1">
                                  <a:latin typeface="Cambria Math" panose="02040503050406030204" pitchFamily="18" charset="0"/>
                                </a:rPr>
                                <m:t>−1</m:t>
                              </m:r>
                            </m:den>
                          </m:f>
                        </m:sup>
                      </m:sSup>
                    </m:oMath>
                  </m:oMathPara>
                </a14:m>
                <a:endParaRPr lang="pt-BR" dirty="0"/>
              </a:p>
              <a:p>
                <a:pPr marL="0" indent="0">
                  <a:buNone/>
                </a:pPr>
                <a:endParaRPr lang="pt-BR" dirty="0" smtClean="0"/>
              </a:p>
              <a:p>
                <a:pPr marL="0" indent="0">
                  <a:buNone/>
                </a:pPr>
                <a:endParaRPr lang="pt-BR" dirty="0"/>
              </a:p>
              <a:p>
                <a:pPr marL="0" indent="0">
                  <a:buNone/>
                </a:pPr>
                <a:r>
                  <a:rPr lang="en-US" dirty="0"/>
                  <a:t>	where </a:t>
                </a:r>
                <a:r>
                  <a:rPr lang="en-US" dirty="0" smtClean="0"/>
                  <a:t> </a:t>
                </a:r>
                <a14:m>
                  <m:oMath xmlns:m="http://schemas.openxmlformats.org/officeDocument/2006/math">
                    <m:sSub>
                      <m:sSubPr>
                        <m:ctrlPr>
                          <a:rPr lang="pt-BR"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𝑡</m:t>
                        </m:r>
                      </m:sub>
                    </m:sSub>
                  </m:oMath>
                </a14:m>
                <a:r>
                  <a:rPr lang="en-US" dirty="0"/>
                  <a:t> is a stochastic </a:t>
                </a:r>
                <a:r>
                  <a:rPr lang="en-US" dirty="0" smtClean="0"/>
                  <a:t>trend embodying </a:t>
                </a:r>
                <a:r>
                  <a:rPr lang="en-US" dirty="0"/>
                  <a:t>permanent shifts in technology</a:t>
                </a:r>
                <a:r>
                  <a:rPr lang="en-US" dirty="0" smtClean="0"/>
                  <a:t>.</a:t>
                </a:r>
              </a:p>
              <a:p>
                <a:r>
                  <a:rPr lang="en-US" dirty="0" smtClean="0"/>
                  <a:t>The </a:t>
                </a:r>
                <a:r>
                  <a:rPr lang="en-US" dirty="0"/>
                  <a:t>cost of abatement of emissions from the production process is </a:t>
                </a:r>
              </a:p>
              <a:p>
                <a:pPr marL="457200" lvl="1" indent="0">
                  <a:buNone/>
                </a:pPr>
                <a:endParaRPr lang="pt-BR" dirty="0"/>
              </a:p>
              <a:p>
                <a:pPr marL="457200" lvl="1" indent="0">
                  <a:buNone/>
                </a:pPr>
                <a14:m>
                  <m:oMathPara xmlns:m="http://schemas.openxmlformats.org/officeDocument/2006/math">
                    <m:oMathParaPr>
                      <m:jc m:val="centerGroup"/>
                    </m:oMathParaPr>
                    <m:oMath xmlns:m="http://schemas.openxmlformats.org/officeDocument/2006/math">
                      <m:r>
                        <a:rPr lang="en-US" sz="2400" b="1" i="1">
                          <a:latin typeface="Cambria Math" panose="02040503050406030204" pitchFamily="18" charset="0"/>
                        </a:rPr>
                        <m:t>𝓒</m:t>
                      </m:r>
                      <m:r>
                        <a:rPr lang="en-US" sz="2400" b="1" i="1">
                          <a:latin typeface="Cambria Math" panose="02040503050406030204" pitchFamily="18" charset="0"/>
                        </a:rPr>
                        <m:t>(</m:t>
                      </m:r>
                      <m:sSub>
                        <m:sSubPr>
                          <m:ctrlPr>
                            <a:rPr lang="pt-BR" sz="2400" b="1" i="1">
                              <a:latin typeface="Cambria Math" panose="02040503050406030204" pitchFamily="18" charset="0"/>
                            </a:rPr>
                          </m:ctrlPr>
                        </m:sSubPr>
                        <m:e>
                          <m:r>
                            <a:rPr lang="en-US" sz="2400" b="1" i="1">
                              <a:latin typeface="Cambria Math" panose="02040503050406030204" pitchFamily="18" charset="0"/>
                            </a:rPr>
                            <m:t>𝑨𝑬</m:t>
                          </m:r>
                        </m:e>
                        <m:sub>
                          <m:r>
                            <a:rPr lang="en-US" sz="2400" b="1" i="1">
                              <a:latin typeface="Cambria Math" panose="02040503050406030204" pitchFamily="18" charset="0"/>
                            </a:rPr>
                            <m:t>𝒕</m:t>
                          </m:r>
                        </m:sub>
                      </m:sSub>
                      <m:r>
                        <a:rPr lang="en-US" sz="2400" b="1" i="1">
                          <a:latin typeface="Cambria Math" panose="02040503050406030204" pitchFamily="18" charset="0"/>
                        </a:rPr>
                        <m:t>)=</m:t>
                      </m:r>
                      <m:sSubSup>
                        <m:sSubSupPr>
                          <m:ctrlPr>
                            <a:rPr lang="pt-BR" sz="2400" b="1" i="1">
                              <a:latin typeface="Cambria Math" panose="02040503050406030204" pitchFamily="18" charset="0"/>
                            </a:rPr>
                          </m:ctrlPr>
                        </m:sSubSupPr>
                        <m:e>
                          <m:r>
                            <a:rPr lang="en-US" sz="2400" b="1" i="1">
                              <a:latin typeface="Cambria Math" panose="02040503050406030204" pitchFamily="18" charset="0"/>
                            </a:rPr>
                            <m:t>𝝓</m:t>
                          </m:r>
                        </m:e>
                        <m:sub>
                          <m:r>
                            <a:rPr lang="en-US" sz="2400" b="1" i="1">
                              <a:latin typeface="Cambria Math" panose="02040503050406030204" pitchFamily="18" charset="0"/>
                            </a:rPr>
                            <m:t>𝟏</m:t>
                          </m:r>
                        </m:sub>
                        <m:sup>
                          <m:r>
                            <a:rPr lang="pt-BR" sz="2400" b="1" i="1">
                              <a:latin typeface="Cambria Math" panose="02040503050406030204" pitchFamily="18" charset="0"/>
                            </a:rPr>
                            <m:t>𝒂𝒆</m:t>
                          </m:r>
                        </m:sup>
                      </m:sSubSup>
                      <m:sSup>
                        <m:sSupPr>
                          <m:ctrlPr>
                            <a:rPr lang="pt-BR" sz="2400" b="1" i="1">
                              <a:latin typeface="Cambria Math" panose="02040503050406030204" pitchFamily="18" charset="0"/>
                            </a:rPr>
                          </m:ctrlPr>
                        </m:sSupPr>
                        <m:e>
                          <m:d>
                            <m:dPr>
                              <m:ctrlPr>
                                <a:rPr lang="pt-BR" sz="2400" b="1" i="1">
                                  <a:latin typeface="Cambria Math" panose="02040503050406030204" pitchFamily="18" charset="0"/>
                                </a:rPr>
                              </m:ctrlPr>
                            </m:dPr>
                            <m:e>
                              <m:sSub>
                                <m:sSubPr>
                                  <m:ctrlPr>
                                    <a:rPr lang="pt-BR" sz="2400" b="1" i="1">
                                      <a:latin typeface="Cambria Math" panose="02040503050406030204" pitchFamily="18" charset="0"/>
                                    </a:rPr>
                                  </m:ctrlPr>
                                </m:sSubPr>
                                <m:e>
                                  <m:r>
                                    <a:rPr lang="en-US" sz="2400" b="1" i="1">
                                      <a:latin typeface="Cambria Math" panose="02040503050406030204" pitchFamily="18" charset="0"/>
                                    </a:rPr>
                                    <m:t>𝑨𝑬</m:t>
                                  </m:r>
                                </m:e>
                                <m:sub>
                                  <m:r>
                                    <a:rPr lang="en-US" sz="2400" b="1" i="1">
                                      <a:latin typeface="Cambria Math" panose="02040503050406030204" pitchFamily="18" charset="0"/>
                                    </a:rPr>
                                    <m:t>𝒕</m:t>
                                  </m:r>
                                </m:sub>
                              </m:sSub>
                            </m:e>
                          </m:d>
                        </m:e>
                        <m:sup>
                          <m:sSubSup>
                            <m:sSubSupPr>
                              <m:ctrlPr>
                                <a:rPr lang="pt-BR" sz="2400" b="1" i="1">
                                  <a:latin typeface="Cambria Math" panose="02040503050406030204" pitchFamily="18" charset="0"/>
                                </a:rPr>
                              </m:ctrlPr>
                            </m:sSubSupPr>
                            <m:e>
                              <m:r>
                                <a:rPr lang="en-US" sz="2400" b="1" i="1">
                                  <a:latin typeface="Cambria Math" panose="02040503050406030204" pitchFamily="18" charset="0"/>
                                </a:rPr>
                                <m:t>𝝓</m:t>
                              </m:r>
                            </m:e>
                            <m:sub>
                              <m:r>
                                <a:rPr lang="en-US" sz="2400" b="1" i="1">
                                  <a:latin typeface="Cambria Math" panose="02040503050406030204" pitchFamily="18" charset="0"/>
                                </a:rPr>
                                <m:t>𝟐</m:t>
                              </m:r>
                            </m:sub>
                            <m:sup>
                              <m:r>
                                <a:rPr lang="pt-BR" sz="2400" b="1" i="1">
                                  <a:latin typeface="Cambria Math" panose="02040503050406030204" pitchFamily="18" charset="0"/>
                                </a:rPr>
                                <m:t>𝒂𝒆</m:t>
                              </m:r>
                            </m:sup>
                          </m:sSubSup>
                        </m:sup>
                      </m:sSup>
                    </m:oMath>
                  </m:oMathPara>
                </a14:m>
                <a:endParaRPr lang="pt-BR" b="1" dirty="0"/>
              </a:p>
              <a:p>
                <a:pPr marL="0" indent="0">
                  <a:buNone/>
                </a:pPr>
                <a:r>
                  <a:rPr lang="en-US" sz="900" dirty="0"/>
                  <a:t> </a:t>
                </a:r>
              </a:p>
              <a:p>
                <a:pPr marL="0" indent="0">
                  <a:buNone/>
                </a:pPr>
                <a:r>
                  <a:rPr lang="en-US" sz="1200" dirty="0"/>
                  <a:t>	</a:t>
                </a:r>
                <a:r>
                  <a:rPr lang="en-US" dirty="0"/>
                  <a:t>where </a:t>
                </a:r>
                <a14:m>
                  <m:oMath xmlns:m="http://schemas.openxmlformats.org/officeDocument/2006/math">
                    <m:sSubSup>
                      <m:sSubSupPr>
                        <m:ctrlPr>
                          <a:rPr lang="pt-BR" i="1">
                            <a:latin typeface="Cambria Math" panose="02040503050406030204" pitchFamily="18" charset="0"/>
                          </a:rPr>
                        </m:ctrlPr>
                      </m:sSubSupPr>
                      <m:e>
                        <m:r>
                          <a:rPr lang="en-US" i="1">
                            <a:latin typeface="Cambria Math" panose="02040503050406030204" pitchFamily="18" charset="0"/>
                          </a:rPr>
                          <m:t>𝜙</m:t>
                        </m:r>
                      </m:e>
                      <m:sub>
                        <m:r>
                          <a:rPr lang="en-US" i="1">
                            <a:latin typeface="Cambria Math" panose="02040503050406030204" pitchFamily="18" charset="0"/>
                          </a:rPr>
                          <m:t>1</m:t>
                        </m:r>
                      </m:sub>
                      <m:sup>
                        <m:r>
                          <a:rPr lang="pt-BR" i="1">
                            <a:latin typeface="Cambria Math" panose="02040503050406030204" pitchFamily="18" charset="0"/>
                          </a:rPr>
                          <m:t>𝑎𝑒</m:t>
                        </m:r>
                      </m:sup>
                    </m:sSubSup>
                    <m:r>
                      <a:rPr lang="en-US" i="1">
                        <a:latin typeface="Cambria Math" panose="02040503050406030204" pitchFamily="18" charset="0"/>
                      </a:rPr>
                      <m:t>&gt;0</m:t>
                    </m:r>
                  </m:oMath>
                </a14:m>
                <a:r>
                  <a:rPr lang="en-US" dirty="0"/>
                  <a:t> and </a:t>
                </a:r>
                <a14:m>
                  <m:oMath xmlns:m="http://schemas.openxmlformats.org/officeDocument/2006/math">
                    <m:sSubSup>
                      <m:sSubSupPr>
                        <m:ctrlPr>
                          <a:rPr lang="pt-BR" i="1">
                            <a:latin typeface="Cambria Math" panose="02040503050406030204" pitchFamily="18" charset="0"/>
                          </a:rPr>
                        </m:ctrlPr>
                      </m:sSubSupPr>
                      <m:e>
                        <m:r>
                          <a:rPr lang="en-US" i="1">
                            <a:latin typeface="Cambria Math" panose="02040503050406030204" pitchFamily="18" charset="0"/>
                          </a:rPr>
                          <m:t>𝜙</m:t>
                        </m:r>
                      </m:e>
                      <m:sub>
                        <m:r>
                          <a:rPr lang="en-US" i="1">
                            <a:latin typeface="Cambria Math" panose="02040503050406030204" pitchFamily="18" charset="0"/>
                          </a:rPr>
                          <m:t>2</m:t>
                        </m:r>
                      </m:sub>
                      <m:sup>
                        <m:r>
                          <a:rPr lang="pt-BR" i="1">
                            <a:latin typeface="Cambria Math" panose="02040503050406030204" pitchFamily="18" charset="0"/>
                          </a:rPr>
                          <m:t>𝑎𝑒</m:t>
                        </m:r>
                      </m:sup>
                    </m:sSubSup>
                    <m:r>
                      <a:rPr lang="en-US" i="1">
                        <a:latin typeface="Cambria Math" panose="02040503050406030204" pitchFamily="18" charset="0"/>
                      </a:rPr>
                      <m:t>&gt;0</m:t>
                    </m:r>
                  </m:oMath>
                </a14:m>
                <a:r>
                  <a:rPr lang="en-US" dirty="0"/>
                  <a:t> are technological parameters.</a:t>
                </a:r>
                <a:endParaRPr lang="pt-BR" dirty="0"/>
              </a:p>
              <a:p>
                <a:pPr marL="0" indent="0">
                  <a:buNone/>
                </a:pPr>
                <a:endParaRPr lang="pt-BR" dirty="0"/>
              </a:p>
              <a:p>
                <a:endParaRPr lang="en-US" dirty="0"/>
              </a:p>
            </p:txBody>
          </p:sp>
        </mc:Choice>
        <mc:Fallback xmlns="">
          <p:sp>
            <p:nvSpPr>
              <p:cNvPr id="3" name="Espaço Reservado para Conteúdo 2">
                <a:extLst>
                  <a:ext uri="{FF2B5EF4-FFF2-40B4-BE49-F238E27FC236}">
                    <a16:creationId xmlns:a16="http://schemas.microsoft.com/office/drawing/2014/main" id="{A51CE6F8-A392-A79D-8801-4B88C3446ECE}"/>
                  </a:ext>
                </a:extLst>
              </p:cNvPr>
              <p:cNvSpPr>
                <a:spLocks noGrp="1" noRot="1" noChangeAspect="1" noMove="1" noResize="1" noEditPoints="1" noAdjustHandles="1" noChangeArrowheads="1" noChangeShapeType="1" noTextEdit="1"/>
              </p:cNvSpPr>
              <p:nvPr>
                <p:ph sz="quarter" idx="12"/>
              </p:nvPr>
            </p:nvSpPr>
            <p:spPr>
              <a:xfrm>
                <a:off x="480000" y="1116000"/>
                <a:ext cx="11232000" cy="4778383"/>
              </a:xfrm>
              <a:blipFill>
                <a:blip r:embed="rId2"/>
                <a:stretch>
                  <a:fillRect l="-489" t="-1276" r="-109"/>
                </a:stretch>
              </a:blipFill>
            </p:spPr>
            <p:txBody>
              <a:bodyPr/>
              <a:lstStyle/>
              <a:p>
                <a:r>
                  <a:rPr lang="pt-BR">
                    <a:noFill/>
                  </a:rPr>
                  <a:t> </a:t>
                </a:r>
              </a:p>
            </p:txBody>
          </p:sp>
        </mc:Fallback>
      </mc:AlternateContent>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a:t>Intermediate production (Cont.)</a:t>
            </a:r>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sp>
        <p:nvSpPr>
          <p:cNvPr id="5" name="Elipse 4"/>
          <p:cNvSpPr/>
          <p:nvPr/>
        </p:nvSpPr>
        <p:spPr>
          <a:xfrm>
            <a:off x="6943414" y="4441372"/>
            <a:ext cx="462224" cy="482321"/>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8" name="Conector de Seta Reta 7"/>
          <p:cNvCxnSpPr>
            <a:stCxn id="9" idx="1"/>
            <a:endCxn id="5" idx="6"/>
          </p:cNvCxnSpPr>
          <p:nvPr/>
        </p:nvCxnSpPr>
        <p:spPr>
          <a:xfrm flipH="1" flipV="1">
            <a:off x="7405638" y="4682533"/>
            <a:ext cx="733238" cy="3087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CaixaDeTexto 8"/>
          <p:cNvSpPr txBox="1"/>
          <p:nvPr/>
        </p:nvSpPr>
        <p:spPr>
          <a:xfrm>
            <a:off x="8138876" y="4391131"/>
            <a:ext cx="3918307" cy="1200329"/>
          </a:xfrm>
          <a:prstGeom prst="rect">
            <a:avLst/>
          </a:prstGeom>
          <a:noFill/>
          <a:ln>
            <a:solidFill>
              <a:srgbClr val="FF0000"/>
            </a:solidFill>
          </a:ln>
        </p:spPr>
        <p:txBody>
          <a:bodyPr wrap="square" rtlCol="0">
            <a:spAutoFit/>
          </a:bodyPr>
          <a:lstStyle/>
          <a:p>
            <a:r>
              <a:rPr lang="en-US" b="1" dirty="0">
                <a:solidFill>
                  <a:srgbClr val="FF0000"/>
                </a:solidFill>
              </a:rPr>
              <a:t>Cost </a:t>
            </a:r>
            <a:r>
              <a:rPr lang="en-US" b="1" dirty="0" smtClean="0">
                <a:solidFill>
                  <a:srgbClr val="FF0000"/>
                </a:solidFill>
              </a:rPr>
              <a:t>elasticity to </a:t>
            </a:r>
            <a:r>
              <a:rPr lang="en-US" b="1" dirty="0">
                <a:solidFill>
                  <a:srgbClr val="FF0000"/>
                </a:solidFill>
              </a:rPr>
              <a:t>abatement </a:t>
            </a:r>
            <a:r>
              <a:rPr lang="en-US" b="1" dirty="0" smtClean="0">
                <a:solidFill>
                  <a:srgbClr val="FF0000"/>
                </a:solidFill>
              </a:rPr>
              <a:t>effort:</a:t>
            </a:r>
            <a:endParaRPr lang="en-US" b="1" dirty="0">
              <a:solidFill>
                <a:srgbClr val="FF0000"/>
              </a:solidFill>
            </a:endParaRPr>
          </a:p>
          <a:p>
            <a:r>
              <a:rPr lang="en-US" dirty="0" smtClean="0">
                <a:solidFill>
                  <a:srgbClr val="FF0000"/>
                </a:solidFill>
              </a:rPr>
              <a:t>calibrated to obtain the same reduction of emissions as a response to carbon tax as in NGFS NetZero 2050 scenario</a:t>
            </a:r>
            <a:endParaRPr lang="en-US" dirty="0">
              <a:solidFill>
                <a:srgbClr val="FF0000"/>
              </a:solidFill>
            </a:endParaRPr>
          </a:p>
        </p:txBody>
      </p:sp>
      <p:cxnSp>
        <p:nvCxnSpPr>
          <p:cNvPr id="13" name="Conector de Seta Reta 12"/>
          <p:cNvCxnSpPr>
            <a:stCxn id="14" idx="1"/>
            <a:endCxn id="15" idx="4"/>
          </p:cNvCxnSpPr>
          <p:nvPr/>
        </p:nvCxnSpPr>
        <p:spPr>
          <a:xfrm flipH="1" flipV="1">
            <a:off x="4544786" y="2753566"/>
            <a:ext cx="861777" cy="3822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CaixaDeTexto 13"/>
          <p:cNvSpPr txBox="1"/>
          <p:nvPr/>
        </p:nvSpPr>
        <p:spPr>
          <a:xfrm>
            <a:off x="5406563" y="2951193"/>
            <a:ext cx="2496466" cy="369332"/>
          </a:xfrm>
          <a:prstGeom prst="rect">
            <a:avLst/>
          </a:prstGeom>
          <a:noFill/>
          <a:ln>
            <a:solidFill>
              <a:srgbClr val="FF0000"/>
            </a:solidFill>
          </a:ln>
        </p:spPr>
        <p:txBody>
          <a:bodyPr wrap="square" rtlCol="0">
            <a:spAutoFit/>
          </a:bodyPr>
          <a:lstStyle/>
          <a:p>
            <a:r>
              <a:rPr lang="en-US" dirty="0" smtClean="0">
                <a:solidFill>
                  <a:srgbClr val="FF0000"/>
                </a:solidFill>
              </a:rPr>
              <a:t>Cost of abatement effort</a:t>
            </a:r>
            <a:endParaRPr lang="en-US" dirty="0">
              <a:solidFill>
                <a:srgbClr val="FF0000"/>
              </a:solidFill>
            </a:endParaRPr>
          </a:p>
        </p:txBody>
      </p:sp>
      <p:sp>
        <p:nvSpPr>
          <p:cNvPr id="15" name="Elipse 14"/>
          <p:cNvSpPr/>
          <p:nvPr/>
        </p:nvSpPr>
        <p:spPr>
          <a:xfrm>
            <a:off x="4027715" y="2242458"/>
            <a:ext cx="1034142" cy="511108"/>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8501864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23</a:t>
            </a:fld>
            <a:endParaRPr lang="pt-BR" dirty="0"/>
          </a:p>
        </p:txBody>
      </p:sp>
      <mc:AlternateContent xmlns:mc="http://schemas.openxmlformats.org/markup-compatibility/2006" xmlns:a14="http://schemas.microsoft.com/office/drawing/2010/main">
        <mc:Choice Requires="a14">
          <p:sp>
            <p:nvSpPr>
              <p:cNvPr id="3"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480000" y="1116000"/>
                <a:ext cx="11232000" cy="4778383"/>
              </a:xfrm>
            </p:spPr>
            <p:txBody>
              <a:bodyPr/>
              <a:lstStyle/>
              <a:p>
                <a:endParaRPr lang="en-US" sz="1800" dirty="0" smtClean="0"/>
              </a:p>
              <a:p>
                <a:r>
                  <a:rPr lang="en-US" sz="2400" dirty="0"/>
                  <a:t>No policy: </a:t>
                </a:r>
                <a14:m>
                  <m:oMath xmlns:m="http://schemas.openxmlformats.org/officeDocument/2006/math">
                    <m:sSubSup>
                      <m:sSubSupPr>
                        <m:ctrlPr>
                          <a:rPr lang="en-US" sz="2400" i="1">
                            <a:latin typeface="Cambria Math" panose="02040503050406030204" pitchFamily="18" charset="0"/>
                          </a:rPr>
                        </m:ctrlPr>
                      </m:sSubSupPr>
                      <m:e>
                        <m:r>
                          <a:rPr lang="pt-BR" sz="2400" b="0" i="1" smtClean="0">
                            <a:latin typeface="Cambria Math" panose="02040503050406030204" pitchFamily="18" charset="0"/>
                          </a:rPr>
                          <m:t>𝑃</m:t>
                        </m:r>
                      </m:e>
                      <m:sub>
                        <m:r>
                          <a:rPr lang="en-US" sz="2400" i="1">
                            <a:latin typeface="Cambria Math" panose="02040503050406030204" pitchFamily="18" charset="0"/>
                          </a:rPr>
                          <m:t>𝑡</m:t>
                        </m:r>
                      </m:sub>
                      <m:sup>
                        <m:r>
                          <a:rPr lang="en-US" sz="2400" i="1">
                            <a:latin typeface="Cambria Math" panose="02040503050406030204" pitchFamily="18" charset="0"/>
                          </a:rPr>
                          <m:t>𝐸𝑀</m:t>
                        </m:r>
                      </m:sup>
                    </m:sSubSup>
                    <m:r>
                      <a:rPr lang="en-US" sz="2400" i="1">
                        <a:latin typeface="Cambria Math" panose="02040503050406030204" pitchFamily="18" charset="0"/>
                      </a:rPr>
                      <m:t> =0</m:t>
                    </m:r>
                  </m:oMath>
                </a14:m>
                <a:r>
                  <a:rPr lang="en-US" sz="2400" dirty="0"/>
                  <a:t> </a:t>
                </a:r>
              </a:p>
              <a:p>
                <a:endParaRPr lang="en-US" sz="2400" dirty="0" smtClean="0"/>
              </a:p>
              <a:p>
                <a:r>
                  <a:rPr lang="en-US" sz="2400" dirty="0" smtClean="0"/>
                  <a:t>Tax </a:t>
                </a:r>
                <a:r>
                  <a:rPr lang="en-US" sz="2400" dirty="0"/>
                  <a:t>policy: </a:t>
                </a:r>
                <a14:m>
                  <m:oMath xmlns:m="http://schemas.openxmlformats.org/officeDocument/2006/math">
                    <m:sSubSup>
                      <m:sSubSupPr>
                        <m:ctrlPr>
                          <a:rPr lang="en-US" sz="2400" b="0" i="1" smtClean="0">
                            <a:latin typeface="Cambria Math" panose="02040503050406030204" pitchFamily="18" charset="0"/>
                          </a:rPr>
                        </m:ctrlPr>
                      </m:sSubSupPr>
                      <m:e>
                        <m:r>
                          <a:rPr lang="pt-BR" sz="2400" b="0" i="1" smtClean="0">
                            <a:latin typeface="Cambria Math" panose="02040503050406030204" pitchFamily="18" charset="0"/>
                          </a:rPr>
                          <m:t>𝑃</m:t>
                        </m:r>
                      </m:e>
                      <m:sub>
                        <m:r>
                          <a:rPr lang="en-US" sz="2400" b="0" i="1" smtClean="0">
                            <a:latin typeface="Cambria Math" panose="02040503050406030204" pitchFamily="18" charset="0"/>
                          </a:rPr>
                          <m:t>𝑡</m:t>
                        </m:r>
                      </m:sub>
                      <m:sup>
                        <m:r>
                          <a:rPr lang="en-US" sz="2400" i="1" smtClean="0">
                            <a:latin typeface="Cambria Math" panose="02040503050406030204" pitchFamily="18" charset="0"/>
                          </a:rPr>
                          <m:t>𝐸𝑀</m:t>
                        </m:r>
                      </m:sup>
                    </m:sSubSup>
                    <m:r>
                      <a:rPr lang="en-US" sz="2400" i="1" smtClean="0">
                        <a:latin typeface="Cambria Math" panose="02040503050406030204" pitchFamily="18" charset="0"/>
                      </a:rPr>
                      <m:t> =</m:t>
                    </m:r>
                    <m:r>
                      <a:rPr lang="en-US" sz="2400" b="0" i="1" smtClean="0">
                        <a:latin typeface="Cambria Math" panose="02040503050406030204" pitchFamily="18" charset="0"/>
                      </a:rPr>
                      <m:t>𝑐𝑡𝑒</m:t>
                    </m:r>
                    <m:r>
                      <a:rPr lang="pt-BR" sz="2400" b="0" i="1" smtClean="0">
                        <a:latin typeface="Cambria Math" panose="02040503050406030204" pitchFamily="18" charset="0"/>
                      </a:rPr>
                      <m:t>&gt;0</m:t>
                    </m:r>
                  </m:oMath>
                </a14:m>
                <a:r>
                  <a:rPr lang="en-US" sz="2400" dirty="0"/>
                  <a:t>   </a:t>
                </a:r>
              </a:p>
              <a:p>
                <a:endParaRPr lang="en-US" sz="2400" dirty="0"/>
              </a:p>
              <a:p>
                <a:r>
                  <a:rPr lang="en-US" sz="2400" dirty="0"/>
                  <a:t>Cap-and-trade: </a:t>
                </a:r>
                <a14:m>
                  <m:oMath xmlns:m="http://schemas.openxmlformats.org/officeDocument/2006/math">
                    <m:r>
                      <a:rPr lang="en-US" sz="2400" i="1" smtClean="0">
                        <a:latin typeface="Cambria Math" panose="02040503050406030204" pitchFamily="18" charset="0"/>
                      </a:rPr>
                      <m:t>𝐸</m:t>
                    </m:r>
                    <m:sSub>
                      <m:sSubPr>
                        <m:ctrlPr>
                          <a:rPr lang="en-US" sz="2400" b="0" i="1" smtClean="0">
                            <a:latin typeface="Cambria Math" panose="02040503050406030204" pitchFamily="18" charset="0"/>
                          </a:rPr>
                        </m:ctrlPr>
                      </m:sSubPr>
                      <m:e>
                        <m:r>
                          <a:rPr lang="en-US" sz="2400" i="1" smtClean="0">
                            <a:latin typeface="Cambria Math" panose="02040503050406030204" pitchFamily="18" charset="0"/>
                          </a:rPr>
                          <m:t>𝑀</m:t>
                        </m:r>
                      </m:e>
                      <m:sub>
                        <m:r>
                          <a:rPr lang="en-US" sz="2400" b="0" i="1" smtClean="0">
                            <a:latin typeface="Cambria Math" panose="02040503050406030204" pitchFamily="18" charset="0"/>
                          </a:rPr>
                          <m:t>𝑡</m:t>
                        </m:r>
                      </m:sub>
                    </m:sSub>
                    <m:r>
                      <a:rPr lang="en-US" sz="2400" i="1" smtClean="0">
                        <a:latin typeface="Cambria Math" panose="02040503050406030204" pitchFamily="18" charset="0"/>
                      </a:rPr>
                      <m:t> </m:t>
                    </m:r>
                    <m:r>
                      <a:rPr lang="en-US" sz="2400" i="1">
                        <a:latin typeface="Cambria Math" panose="02040503050406030204" pitchFamily="18" charset="0"/>
                      </a:rPr>
                      <m:t>=</m:t>
                    </m:r>
                    <m:r>
                      <a:rPr lang="en-US" sz="2400" b="0" i="1" smtClean="0">
                        <a:latin typeface="Cambria Math" panose="02040503050406030204" pitchFamily="18" charset="0"/>
                      </a:rPr>
                      <m:t>𝑐𝑡𝑒</m:t>
                    </m:r>
                    <m:r>
                      <a:rPr lang="pt-BR" sz="2400" b="0" i="1" smtClean="0">
                        <a:latin typeface="Cambria Math" panose="02040503050406030204" pitchFamily="18" charset="0"/>
                      </a:rPr>
                      <m:t>&gt;0</m:t>
                    </m:r>
                    <m:r>
                      <a:rPr lang="en-US" sz="2400" i="1">
                        <a:latin typeface="Cambria Math" panose="02040503050406030204" pitchFamily="18" charset="0"/>
                      </a:rPr>
                      <m:t> </m:t>
                    </m:r>
                  </m:oMath>
                </a14:m>
                <a:r>
                  <a:rPr lang="en-US" sz="2400" dirty="0"/>
                  <a:t> </a:t>
                </a:r>
              </a:p>
              <a:p>
                <a:endParaRPr lang="en-US" sz="2400" dirty="0"/>
              </a:p>
              <a:p>
                <a:r>
                  <a:rPr lang="en-US" sz="2400" dirty="0"/>
                  <a:t>Intensity target: </a:t>
                </a:r>
                <a14:m>
                  <m:oMath xmlns:m="http://schemas.openxmlformats.org/officeDocument/2006/math">
                    <m:r>
                      <a:rPr lang="en-US" sz="2400" i="1" smtClean="0">
                        <a:latin typeface="Cambria Math" panose="02040503050406030204" pitchFamily="18" charset="0"/>
                      </a:rPr>
                      <m:t>𝐸</m:t>
                    </m:r>
                    <m:sSub>
                      <m:sSubPr>
                        <m:ctrlPr>
                          <a:rPr lang="pt-BR" sz="2400" b="0" i="1" smtClean="0">
                            <a:latin typeface="Cambria Math" panose="02040503050406030204" pitchFamily="18" charset="0"/>
                          </a:rPr>
                        </m:ctrlPr>
                      </m:sSubPr>
                      <m:e>
                        <m:r>
                          <a:rPr lang="en-US" sz="2400" i="1" smtClean="0">
                            <a:latin typeface="Cambria Math" panose="02040503050406030204" pitchFamily="18" charset="0"/>
                          </a:rPr>
                          <m:t>𝑀</m:t>
                        </m:r>
                      </m:e>
                      <m:sub>
                        <m:r>
                          <a:rPr lang="pt-BR" sz="2400" b="0" i="1" smtClean="0">
                            <a:latin typeface="Cambria Math" panose="02040503050406030204" pitchFamily="18" charset="0"/>
                          </a:rPr>
                          <m:t>𝑡</m:t>
                        </m:r>
                      </m:sub>
                    </m:sSub>
                    <m:r>
                      <a:rPr lang="en-US" sz="2400" i="1" smtClean="0">
                        <a:latin typeface="Cambria Math" panose="02040503050406030204" pitchFamily="18" charset="0"/>
                      </a:rPr>
                      <m:t> </m:t>
                    </m:r>
                    <m:r>
                      <a:rPr lang="en-US" sz="2400" i="1">
                        <a:latin typeface="Cambria Math" panose="02040503050406030204" pitchFamily="18" charset="0"/>
                      </a:rPr>
                      <m:t>=</m:t>
                    </m:r>
                    <m:r>
                      <a:rPr lang="pt-BR" sz="2400" b="0" i="1" smtClean="0">
                        <a:latin typeface="Cambria Math" panose="02040503050406030204" pitchFamily="18" charset="0"/>
                      </a:rPr>
                      <m:t>𝑐𝑡𝑒</m:t>
                    </m:r>
                    <m:r>
                      <a:rPr lang="en-US" sz="2400" i="1">
                        <a:latin typeface="Cambria Math" panose="02040503050406030204" pitchFamily="18" charset="0"/>
                      </a:rPr>
                      <m:t> ∗ </m:t>
                    </m:r>
                    <m:sSub>
                      <m:sSubPr>
                        <m:ctrlPr>
                          <a:rPr lang="pt-BR" sz="2400" b="0" i="1" smtClean="0">
                            <a:latin typeface="Cambria Math" panose="02040503050406030204" pitchFamily="18" charset="0"/>
                          </a:rPr>
                        </m:ctrlPr>
                      </m:sSubPr>
                      <m:e>
                        <m:r>
                          <a:rPr lang="en-US" sz="2400" i="1" smtClean="0">
                            <a:latin typeface="Cambria Math" panose="02040503050406030204" pitchFamily="18" charset="0"/>
                          </a:rPr>
                          <m:t>𝑌</m:t>
                        </m:r>
                      </m:e>
                      <m:sub>
                        <m:r>
                          <a:rPr lang="en-US" sz="2400" i="1" smtClean="0">
                            <a:latin typeface="Cambria Math" panose="02040503050406030204" pitchFamily="18" charset="0"/>
                          </a:rPr>
                          <m:t>𝑡</m:t>
                        </m:r>
                      </m:sub>
                    </m:sSub>
                    <m:r>
                      <a:rPr lang="en-US" sz="2400" i="1" smtClean="0">
                        <a:latin typeface="Cambria Math" panose="02040503050406030204" pitchFamily="18" charset="0"/>
                      </a:rPr>
                      <m:t> </m:t>
                    </m:r>
                  </m:oMath>
                </a14:m>
                <a:endParaRPr lang="en-US" sz="2800" dirty="0"/>
              </a:p>
            </p:txBody>
          </p:sp>
        </mc:Choice>
        <mc:Fallback xmlns="">
          <p:sp>
            <p:nvSpPr>
              <p:cNvPr id="3" name="Espaço Reservado para Conteúdo 2">
                <a:extLst>
                  <a:ext uri="{FF2B5EF4-FFF2-40B4-BE49-F238E27FC236}">
                    <a16:creationId xmlns:a16="http://schemas.microsoft.com/office/drawing/2014/main" id="{A51CE6F8-A392-A79D-8801-4B88C3446ECE}"/>
                  </a:ext>
                </a:extLst>
              </p:cNvPr>
              <p:cNvSpPr>
                <a:spLocks noGrp="1" noRot="1" noChangeAspect="1" noMove="1" noResize="1" noEditPoints="1" noAdjustHandles="1" noChangeArrowheads="1" noChangeShapeType="1" noTextEdit="1"/>
              </p:cNvSpPr>
              <p:nvPr>
                <p:ph sz="quarter" idx="12"/>
              </p:nvPr>
            </p:nvSpPr>
            <p:spPr>
              <a:xfrm>
                <a:off x="480000" y="1116000"/>
                <a:ext cx="11232000" cy="4778383"/>
              </a:xfrm>
              <a:blipFill>
                <a:blip r:embed="rId2"/>
                <a:stretch>
                  <a:fillRect l="-760"/>
                </a:stretch>
              </a:blipFill>
            </p:spPr>
            <p:txBody>
              <a:bodyPr/>
              <a:lstStyle/>
              <a:p>
                <a:r>
                  <a:rPr lang="pt-BR">
                    <a:noFill/>
                  </a:rPr>
                  <a:t> </a:t>
                </a:r>
              </a:p>
            </p:txBody>
          </p:sp>
        </mc:Fallback>
      </mc:AlternateContent>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a:t>Climate Policies</a:t>
            </a:r>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cxnSp>
        <p:nvCxnSpPr>
          <p:cNvPr id="7" name="Conector de Seta Reta 6"/>
          <p:cNvCxnSpPr>
            <a:stCxn id="8" idx="1"/>
          </p:cNvCxnSpPr>
          <p:nvPr/>
        </p:nvCxnSpPr>
        <p:spPr>
          <a:xfrm flipH="1" flipV="1">
            <a:off x="5236030" y="3024086"/>
            <a:ext cx="861776" cy="3822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CaixaDeTexto 7"/>
          <p:cNvSpPr txBox="1"/>
          <p:nvPr/>
        </p:nvSpPr>
        <p:spPr>
          <a:xfrm>
            <a:off x="6097806" y="3221712"/>
            <a:ext cx="2240651" cy="369332"/>
          </a:xfrm>
          <a:prstGeom prst="rect">
            <a:avLst/>
          </a:prstGeom>
          <a:noFill/>
          <a:ln>
            <a:solidFill>
              <a:srgbClr val="FF0000"/>
            </a:solidFill>
          </a:ln>
        </p:spPr>
        <p:txBody>
          <a:bodyPr wrap="square" rtlCol="0">
            <a:spAutoFit/>
          </a:bodyPr>
          <a:lstStyle/>
          <a:p>
            <a:r>
              <a:rPr lang="en-US" dirty="0" smtClean="0">
                <a:solidFill>
                  <a:srgbClr val="FF0000"/>
                </a:solidFill>
              </a:rPr>
              <a:t>Explored in this paper</a:t>
            </a:r>
            <a:endParaRPr lang="en-US" dirty="0">
              <a:solidFill>
                <a:srgbClr val="FF0000"/>
              </a:solidFill>
            </a:endParaRPr>
          </a:p>
        </p:txBody>
      </p:sp>
      <p:sp>
        <p:nvSpPr>
          <p:cNvPr id="5" name="Chave Direita 4"/>
          <p:cNvSpPr/>
          <p:nvPr/>
        </p:nvSpPr>
        <p:spPr>
          <a:xfrm>
            <a:off x="4942114" y="2342630"/>
            <a:ext cx="293915" cy="138883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Tree>
    <p:extLst>
      <p:ext uri="{BB962C8B-B14F-4D97-AF65-F5344CB8AC3E}">
        <p14:creationId xmlns:p14="http://schemas.microsoft.com/office/powerpoint/2010/main" val="31900016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24</a:t>
            </a:fld>
            <a:endParaRPr lang="pt-BR" dirty="0"/>
          </a:p>
        </p:txBody>
      </p:sp>
      <mc:AlternateContent xmlns:mc="http://schemas.openxmlformats.org/markup-compatibility/2006" xmlns:a14="http://schemas.microsoft.com/office/drawing/2010/main">
        <mc:Choice Requires="a14">
          <p:sp>
            <p:nvSpPr>
              <p:cNvPr id="3"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351428" y="1110967"/>
                <a:ext cx="11232000" cy="4778383"/>
              </a:xfrm>
            </p:spPr>
            <p:txBody>
              <a:bodyPr/>
              <a:lstStyle/>
              <a:p>
                <a:r>
                  <a:rPr lang="en-US" dirty="0" smtClean="0"/>
                  <a:t>Minimize </a:t>
                </a:r>
                <a:r>
                  <a:rPr lang="en-US" dirty="0"/>
                  <a:t>the total </a:t>
                </a:r>
                <a:r>
                  <a:rPr lang="en-US" dirty="0" smtClean="0"/>
                  <a:t>cost, choosing </a:t>
                </a:r>
                <a:r>
                  <a:rPr lang="en-US" dirty="0"/>
                  <a:t>optimal quantities of capital </a:t>
                </a:r>
                <a14:m>
                  <m:oMath xmlns:m="http://schemas.openxmlformats.org/officeDocument/2006/math">
                    <m:sSub>
                      <m:sSubPr>
                        <m:ctrlPr>
                          <a:rPr lang="pt-BR"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𝑡</m:t>
                        </m:r>
                      </m:sub>
                    </m:sSub>
                  </m:oMath>
                </a14:m>
                <a:r>
                  <a:rPr lang="en-US" dirty="0" smtClean="0"/>
                  <a:t>, </a:t>
                </a:r>
                <a:r>
                  <a:rPr lang="en-US" dirty="0"/>
                  <a:t>labor </a:t>
                </a:r>
                <a14:m>
                  <m:oMath xmlns:m="http://schemas.openxmlformats.org/officeDocument/2006/math">
                    <m:sSub>
                      <m:sSubPr>
                        <m:ctrlPr>
                          <a:rPr lang="pt-BR"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𝑡</m:t>
                        </m:r>
                      </m:sub>
                    </m:sSub>
                  </m:oMath>
                </a14:m>
                <a:r>
                  <a:rPr lang="en-US" dirty="0"/>
                  <a:t>, energy </a:t>
                </a:r>
                <a14:m>
                  <m:oMath xmlns:m="http://schemas.openxmlformats.org/officeDocument/2006/math">
                    <m:sSub>
                      <m:sSubPr>
                        <m:ctrlPr>
                          <a:rPr lang="pt-BR" i="1">
                            <a:latin typeface="Cambria Math" panose="02040503050406030204" pitchFamily="18" charset="0"/>
                          </a:rPr>
                        </m:ctrlPr>
                      </m:sSubPr>
                      <m:e>
                        <m:r>
                          <a:rPr lang="en-US" i="1">
                            <a:latin typeface="Cambria Math" panose="02040503050406030204" pitchFamily="18" charset="0"/>
                          </a:rPr>
                          <m:t>𝐽</m:t>
                        </m:r>
                      </m:e>
                      <m:sub>
                        <m:r>
                          <a:rPr lang="en-US" i="1">
                            <a:latin typeface="Cambria Math" panose="02040503050406030204" pitchFamily="18" charset="0"/>
                          </a:rPr>
                          <m:t>𝑡</m:t>
                        </m:r>
                      </m:sub>
                    </m:sSub>
                  </m:oMath>
                </a14:m>
                <a:r>
                  <a:rPr lang="en-US" dirty="0"/>
                  <a:t> and emissions abatement effort </a:t>
                </a:r>
                <a14:m>
                  <m:oMath xmlns:m="http://schemas.openxmlformats.org/officeDocument/2006/math">
                    <m:sSub>
                      <m:sSubPr>
                        <m:ctrlPr>
                          <a:rPr lang="pt-BR" i="1">
                            <a:latin typeface="Cambria Math" panose="02040503050406030204" pitchFamily="18" charset="0"/>
                          </a:rPr>
                        </m:ctrlPr>
                      </m:sSubPr>
                      <m:e>
                        <m:r>
                          <a:rPr lang="en-US" i="1">
                            <a:latin typeface="Cambria Math" panose="02040503050406030204" pitchFamily="18" charset="0"/>
                          </a:rPr>
                          <m:t>𝐴𝐸</m:t>
                        </m:r>
                      </m:e>
                      <m:sub>
                        <m:r>
                          <a:rPr lang="en-US" i="1">
                            <a:latin typeface="Cambria Math" panose="02040503050406030204" pitchFamily="18" charset="0"/>
                          </a:rPr>
                          <m:t>𝑡</m:t>
                        </m:r>
                      </m:sub>
                    </m:sSub>
                  </m:oMath>
                </a14:m>
                <a:r>
                  <a:rPr lang="en-US" dirty="0" smtClean="0"/>
                  <a:t>, subject </a:t>
                </a:r>
                <a:r>
                  <a:rPr lang="en-US" dirty="0"/>
                  <a:t>to the technology constraints and taking as given lump-sum transfer </a:t>
                </a:r>
                <a14:m>
                  <m:oMath xmlns:m="http://schemas.openxmlformats.org/officeDocument/2006/math">
                    <m:sSubSup>
                      <m:sSubSupPr>
                        <m:ctrlPr>
                          <a:rPr lang="pt-BR" i="1">
                            <a:latin typeface="Cambria Math" panose="02040503050406030204" pitchFamily="18" charset="0"/>
                          </a:rPr>
                        </m:ctrlPr>
                      </m:sSubSupPr>
                      <m:e>
                        <m:r>
                          <a:rPr lang="en-US" i="1">
                            <a:latin typeface="Cambria Math" panose="02040503050406030204" pitchFamily="18" charset="0"/>
                          </a:rPr>
                          <m:t>𝑇</m:t>
                        </m:r>
                      </m:e>
                      <m:sub>
                        <m:r>
                          <a:rPr lang="en-US" i="1">
                            <a:latin typeface="Cambria Math" panose="02040503050406030204" pitchFamily="18" charset="0"/>
                          </a:rPr>
                          <m:t>𝑡</m:t>
                        </m:r>
                      </m:sub>
                      <m:sup>
                        <m:r>
                          <a:rPr lang="en-US" i="1">
                            <a:latin typeface="Cambria Math" panose="02040503050406030204" pitchFamily="18" charset="0"/>
                          </a:rPr>
                          <m:t>𝐷</m:t>
                        </m:r>
                      </m:sup>
                    </m:sSubSup>
                  </m:oMath>
                </a14:m>
                <a:r>
                  <a:rPr lang="en-US" dirty="0"/>
                  <a:t> and prices of </a:t>
                </a:r>
                <a:r>
                  <a:rPr lang="en-US" dirty="0" smtClean="0"/>
                  <a:t>capital </a:t>
                </a:r>
                <a14:m>
                  <m:oMath xmlns:m="http://schemas.openxmlformats.org/officeDocument/2006/math">
                    <m:sSubSup>
                      <m:sSubSupPr>
                        <m:ctrlPr>
                          <a:rPr lang="pt-BR" i="1">
                            <a:latin typeface="Cambria Math" panose="02040503050406030204" pitchFamily="18" charset="0"/>
                          </a:rPr>
                        </m:ctrlPr>
                      </m:sSubSupPr>
                      <m:e>
                        <m:r>
                          <a:rPr lang="en-US" i="1">
                            <a:latin typeface="Cambria Math" panose="02040503050406030204" pitchFamily="18" charset="0"/>
                          </a:rPr>
                          <m:t>𝑅</m:t>
                        </m:r>
                      </m:e>
                      <m:sub>
                        <m:r>
                          <a:rPr lang="en-US" i="1">
                            <a:latin typeface="Cambria Math" panose="02040503050406030204" pitchFamily="18" charset="0"/>
                          </a:rPr>
                          <m:t>𝑡</m:t>
                        </m:r>
                      </m:sub>
                      <m:sup>
                        <m:r>
                          <a:rPr lang="en-US" i="1">
                            <a:latin typeface="Cambria Math" panose="02040503050406030204" pitchFamily="18" charset="0"/>
                          </a:rPr>
                          <m:t>𝐾</m:t>
                        </m:r>
                      </m:sup>
                    </m:sSubSup>
                  </m:oMath>
                </a14:m>
                <a:r>
                  <a:rPr lang="en-US" dirty="0"/>
                  <a:t>, wages </a:t>
                </a:r>
                <a14:m>
                  <m:oMath xmlns:m="http://schemas.openxmlformats.org/officeDocument/2006/math">
                    <m:sSub>
                      <m:sSubPr>
                        <m:ctrlPr>
                          <a:rPr lang="pt-BR" i="1">
                            <a:latin typeface="Cambria Math" panose="02040503050406030204" pitchFamily="18" charset="0"/>
                          </a:rPr>
                        </m:ctrlPr>
                      </m:sSubPr>
                      <m:e>
                        <m:r>
                          <a:rPr lang="en-US" i="1">
                            <a:latin typeface="Cambria Math" panose="02040503050406030204" pitchFamily="18" charset="0"/>
                          </a:rPr>
                          <m:t>𝑊</m:t>
                        </m:r>
                      </m:e>
                      <m:sub>
                        <m:r>
                          <a:rPr lang="en-US" i="1">
                            <a:latin typeface="Cambria Math" panose="02040503050406030204" pitchFamily="18" charset="0"/>
                          </a:rPr>
                          <m:t>𝑡</m:t>
                        </m:r>
                      </m:sub>
                    </m:sSub>
                  </m:oMath>
                </a14:m>
                <a:r>
                  <a:rPr lang="en-US" dirty="0"/>
                  <a:t>, price of energy </a:t>
                </a:r>
                <a14:m>
                  <m:oMath xmlns:m="http://schemas.openxmlformats.org/officeDocument/2006/math">
                    <m:sSub>
                      <m:sSubPr>
                        <m:ctrlPr>
                          <a:rPr lang="pt-BR"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𝑡</m:t>
                        </m:r>
                      </m:sub>
                    </m:sSub>
                  </m:oMath>
                </a14:m>
                <a:r>
                  <a:rPr lang="en-US" dirty="0"/>
                  <a:t> and price of emission permits </a:t>
                </a:r>
                <a14:m>
                  <m:oMath xmlns:m="http://schemas.openxmlformats.org/officeDocument/2006/math">
                    <m:sSubSup>
                      <m:sSubSupPr>
                        <m:ctrlPr>
                          <a:rPr lang="pt-BR"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𝑡</m:t>
                        </m:r>
                      </m:sub>
                      <m:sup>
                        <m:r>
                          <a:rPr lang="en-US" i="1">
                            <a:latin typeface="Cambria Math" panose="02040503050406030204" pitchFamily="18" charset="0"/>
                          </a:rPr>
                          <m:t>𝐸𝑀</m:t>
                        </m:r>
                      </m:sup>
                    </m:sSubSup>
                  </m:oMath>
                </a14:m>
                <a:endParaRPr lang="pt-BR" dirty="0"/>
              </a:p>
              <a:p>
                <a:endParaRPr lang="pt-BR" dirty="0"/>
              </a:p>
              <a:p>
                <a:endParaRPr lang="pt-BR" sz="2400" dirty="0"/>
              </a:p>
              <a:p>
                <a:pPr marL="0" indent="0">
                  <a:buNone/>
                </a:pPr>
                <a14:m>
                  <m:oMathPara xmlns:m="http://schemas.openxmlformats.org/officeDocument/2006/math">
                    <m:oMathParaPr>
                      <m:jc m:val="centerGroup"/>
                    </m:oMathParaPr>
                    <m:oMath xmlns:m="http://schemas.openxmlformats.org/officeDocument/2006/math">
                      <m:func>
                        <m:funcPr>
                          <m:ctrlPr>
                            <a:rPr lang="pt-BR" sz="2400" i="1">
                              <a:latin typeface="Cambria Math" panose="02040503050406030204" pitchFamily="18" charset="0"/>
                            </a:rPr>
                          </m:ctrlPr>
                        </m:funcPr>
                        <m:fName>
                          <m:limLow>
                            <m:limLowPr>
                              <m:ctrlPr>
                                <a:rPr lang="pt-BR" sz="2400" i="1">
                                  <a:latin typeface="Cambria Math" panose="02040503050406030204" pitchFamily="18" charset="0"/>
                                </a:rPr>
                              </m:ctrlPr>
                            </m:limLowPr>
                            <m:e>
                              <m:r>
                                <m:rPr>
                                  <m:sty m:val="p"/>
                                </m:rPr>
                                <a:rPr lang="en-US" sz="2400">
                                  <a:latin typeface="Cambria Math" panose="02040503050406030204" pitchFamily="18" charset="0"/>
                                </a:rPr>
                                <m:t>min</m:t>
                              </m:r>
                            </m:e>
                            <m:lim>
                              <m:sSub>
                                <m:sSubPr>
                                  <m:ctrlPr>
                                    <a:rPr lang="pt-BR" sz="2400" i="1">
                                      <a:latin typeface="Cambria Math" panose="02040503050406030204" pitchFamily="18" charset="0"/>
                                    </a:rPr>
                                  </m:ctrlPr>
                                </m:sSubPr>
                                <m:e>
                                  <m:r>
                                    <a:rPr lang="en-US" sz="2400" i="1">
                                      <a:latin typeface="Cambria Math" panose="02040503050406030204" pitchFamily="18" charset="0"/>
                                    </a:rPr>
                                    <m:t>𝐾</m:t>
                                  </m:r>
                                </m:e>
                                <m:sub>
                                  <m:r>
                                    <a:rPr lang="en-US" sz="2400" i="1">
                                      <a:latin typeface="Cambria Math" panose="02040503050406030204" pitchFamily="18" charset="0"/>
                                    </a:rPr>
                                    <m:t>𝑡</m:t>
                                  </m:r>
                                </m:sub>
                              </m:sSub>
                              <m:r>
                                <a:rPr lang="en-US" sz="2400" i="1">
                                  <a:latin typeface="Cambria Math" panose="02040503050406030204" pitchFamily="18" charset="0"/>
                                </a:rPr>
                                <m:t>,</m:t>
                              </m:r>
                              <m:sSub>
                                <m:sSubPr>
                                  <m:ctrlPr>
                                    <a:rPr lang="pt-BR" sz="2400" i="1">
                                      <a:latin typeface="Cambria Math" panose="02040503050406030204" pitchFamily="18" charset="0"/>
                                    </a:rPr>
                                  </m:ctrlPr>
                                </m:sSubPr>
                                <m:e>
                                  <m:r>
                                    <a:rPr lang="en-US" sz="2400" i="1">
                                      <a:latin typeface="Cambria Math" panose="02040503050406030204" pitchFamily="18" charset="0"/>
                                    </a:rPr>
                                    <m:t>𝑁</m:t>
                                  </m:r>
                                </m:e>
                                <m:sub>
                                  <m:r>
                                    <a:rPr lang="en-US" sz="2400" i="1">
                                      <a:latin typeface="Cambria Math" panose="02040503050406030204" pitchFamily="18" charset="0"/>
                                    </a:rPr>
                                    <m:t>𝑡</m:t>
                                  </m:r>
                                </m:sub>
                              </m:sSub>
                              <m:r>
                                <a:rPr lang="en-US" sz="2400" i="1">
                                  <a:latin typeface="Cambria Math" panose="02040503050406030204" pitchFamily="18" charset="0"/>
                                </a:rPr>
                                <m:t>,</m:t>
                              </m:r>
                              <m:sSubSup>
                                <m:sSubSupPr>
                                  <m:ctrlPr>
                                    <a:rPr lang="pt-BR" sz="2400" i="1">
                                      <a:latin typeface="Cambria Math" panose="02040503050406030204" pitchFamily="18" charset="0"/>
                                    </a:rPr>
                                  </m:ctrlPr>
                                </m:sSubSupPr>
                                <m:e>
                                  <m:r>
                                    <a:rPr lang="en-US" sz="2400" i="1">
                                      <a:latin typeface="Cambria Math" panose="02040503050406030204" pitchFamily="18" charset="0"/>
                                    </a:rPr>
                                    <m:t>𝑌</m:t>
                                  </m:r>
                                </m:e>
                                <m:sub>
                                  <m:r>
                                    <a:rPr lang="en-US" sz="2400" i="1">
                                      <a:latin typeface="Cambria Math" panose="02040503050406030204" pitchFamily="18" charset="0"/>
                                    </a:rPr>
                                    <m:t>𝑡</m:t>
                                  </m:r>
                                </m:sub>
                                <m:sup>
                                  <m:r>
                                    <a:rPr lang="en-US" sz="2400" i="1">
                                      <a:latin typeface="Cambria Math" panose="02040503050406030204" pitchFamily="18" charset="0"/>
                                    </a:rPr>
                                    <m:t>𝐾𝑁</m:t>
                                  </m:r>
                                </m:sup>
                              </m:sSubSup>
                              <m:r>
                                <a:rPr lang="en-US" sz="2400" i="1">
                                  <a:latin typeface="Cambria Math" panose="02040503050406030204" pitchFamily="18" charset="0"/>
                                </a:rPr>
                                <m:t>,</m:t>
                              </m:r>
                              <m:sSub>
                                <m:sSubPr>
                                  <m:ctrlPr>
                                    <a:rPr lang="pt-BR" sz="2400" i="1">
                                      <a:latin typeface="Cambria Math" panose="02040503050406030204" pitchFamily="18" charset="0"/>
                                    </a:rPr>
                                  </m:ctrlPr>
                                </m:sSubPr>
                                <m:e>
                                  <m:r>
                                    <a:rPr lang="en-US" sz="2400" i="1">
                                      <a:latin typeface="Cambria Math" panose="02040503050406030204" pitchFamily="18" charset="0"/>
                                    </a:rPr>
                                    <m:t>𝐽</m:t>
                                  </m:r>
                                </m:e>
                                <m:sub>
                                  <m:r>
                                    <a:rPr lang="en-US" sz="2400" i="1">
                                      <a:latin typeface="Cambria Math" panose="02040503050406030204" pitchFamily="18" charset="0"/>
                                    </a:rPr>
                                    <m:t>𝑡</m:t>
                                  </m:r>
                                </m:sub>
                              </m:sSub>
                              <m:r>
                                <a:rPr lang="en-US" sz="2400" i="1">
                                  <a:latin typeface="Cambria Math" panose="02040503050406030204" pitchFamily="18" charset="0"/>
                                </a:rPr>
                                <m:t>,</m:t>
                              </m:r>
                              <m:sSub>
                                <m:sSubPr>
                                  <m:ctrlPr>
                                    <a:rPr lang="pt-BR" sz="2400" i="1">
                                      <a:latin typeface="Cambria Math" panose="02040503050406030204" pitchFamily="18" charset="0"/>
                                    </a:rPr>
                                  </m:ctrlPr>
                                </m:sSubPr>
                                <m:e>
                                  <m:r>
                                    <a:rPr lang="en-US" sz="2400" i="1">
                                      <a:latin typeface="Cambria Math" panose="02040503050406030204" pitchFamily="18" charset="0"/>
                                    </a:rPr>
                                    <m:t>𝐴𝐸</m:t>
                                  </m:r>
                                </m:e>
                                <m:sub>
                                  <m:r>
                                    <a:rPr lang="en-US" sz="2400" i="1">
                                      <a:latin typeface="Cambria Math" panose="02040503050406030204" pitchFamily="18" charset="0"/>
                                    </a:rPr>
                                    <m:t>𝑡</m:t>
                                  </m:r>
                                </m:sub>
                              </m:sSub>
                            </m:lim>
                          </m:limLow>
                        </m:fName>
                        <m:e>
                          <m:d>
                            <m:dPr>
                              <m:begChr m:val="{"/>
                              <m:endChr m:val="}"/>
                              <m:ctrlPr>
                                <a:rPr lang="pt-BR" sz="2400" i="1">
                                  <a:latin typeface="Cambria Math" panose="02040503050406030204" pitchFamily="18" charset="0"/>
                                </a:rPr>
                              </m:ctrlPr>
                            </m:dPr>
                            <m:e>
                              <m:eqArr>
                                <m:eqArrPr>
                                  <m:ctrlPr>
                                    <a:rPr lang="pt-BR" sz="2400" i="1">
                                      <a:latin typeface="Cambria Math" panose="02040503050406030204" pitchFamily="18" charset="0"/>
                                    </a:rPr>
                                  </m:ctrlPr>
                                </m:eqArrPr>
                                <m:e>
                                  <m:sSubSup>
                                    <m:sSubSupPr>
                                      <m:ctrlPr>
                                        <a:rPr lang="pt-BR" sz="2400" i="1">
                                          <a:latin typeface="Cambria Math" panose="02040503050406030204" pitchFamily="18" charset="0"/>
                                        </a:rPr>
                                      </m:ctrlPr>
                                    </m:sSubSupPr>
                                    <m:e>
                                      <m:r>
                                        <a:rPr lang="en-US" sz="2400" i="1">
                                          <a:latin typeface="Cambria Math" panose="02040503050406030204" pitchFamily="18" charset="0"/>
                                        </a:rPr>
                                        <m:t>𝑅</m:t>
                                      </m:r>
                                    </m:e>
                                    <m:sub>
                                      <m:r>
                                        <a:rPr lang="en-US" sz="2400" i="1">
                                          <a:latin typeface="Cambria Math" panose="02040503050406030204" pitchFamily="18" charset="0"/>
                                        </a:rPr>
                                        <m:t>𝑡</m:t>
                                      </m:r>
                                    </m:sub>
                                    <m:sup>
                                      <m:r>
                                        <a:rPr lang="en-US" sz="2400" i="1">
                                          <a:latin typeface="Cambria Math" panose="02040503050406030204" pitchFamily="18" charset="0"/>
                                        </a:rPr>
                                        <m:t>𝐾</m:t>
                                      </m:r>
                                    </m:sup>
                                  </m:sSubSup>
                                  <m:sSub>
                                    <m:sSubPr>
                                      <m:ctrlPr>
                                        <a:rPr lang="pt-BR" sz="2400" i="1">
                                          <a:latin typeface="Cambria Math" panose="02040503050406030204" pitchFamily="18" charset="0"/>
                                        </a:rPr>
                                      </m:ctrlPr>
                                    </m:sSubPr>
                                    <m:e>
                                      <m:r>
                                        <a:rPr lang="en-US" sz="2400" i="1">
                                          <a:latin typeface="Cambria Math" panose="02040503050406030204" pitchFamily="18" charset="0"/>
                                        </a:rPr>
                                        <m:t>𝐾</m:t>
                                      </m:r>
                                    </m:e>
                                    <m:sub>
                                      <m:r>
                                        <a:rPr lang="en-US" sz="2400" i="1">
                                          <a:latin typeface="Cambria Math" panose="02040503050406030204" pitchFamily="18" charset="0"/>
                                        </a:rPr>
                                        <m:t>𝑡</m:t>
                                      </m:r>
                                    </m:sub>
                                  </m:sSub>
                                  <m:r>
                                    <a:rPr lang="en-US" sz="2400" i="1">
                                      <a:latin typeface="Cambria Math" panose="02040503050406030204" pitchFamily="18" charset="0"/>
                                    </a:rPr>
                                    <m:t>+</m:t>
                                  </m:r>
                                  <m:sSub>
                                    <m:sSubPr>
                                      <m:ctrlPr>
                                        <a:rPr lang="pt-BR" sz="2400" i="1">
                                          <a:latin typeface="Cambria Math" panose="02040503050406030204" pitchFamily="18" charset="0"/>
                                        </a:rPr>
                                      </m:ctrlPr>
                                    </m:sSubPr>
                                    <m:e>
                                      <m:r>
                                        <a:rPr lang="en-US" sz="2400" i="1">
                                          <a:latin typeface="Cambria Math" panose="02040503050406030204" pitchFamily="18" charset="0"/>
                                        </a:rPr>
                                        <m:t>𝑊</m:t>
                                      </m:r>
                                    </m:e>
                                    <m:sub>
                                      <m:r>
                                        <a:rPr lang="en-US" sz="2400" i="1">
                                          <a:latin typeface="Cambria Math" panose="02040503050406030204" pitchFamily="18" charset="0"/>
                                        </a:rPr>
                                        <m:t>𝑡</m:t>
                                      </m:r>
                                    </m:sub>
                                  </m:sSub>
                                  <m:sSub>
                                    <m:sSubPr>
                                      <m:ctrlPr>
                                        <a:rPr lang="pt-BR" sz="2400" i="1">
                                          <a:latin typeface="Cambria Math" panose="02040503050406030204" pitchFamily="18" charset="0"/>
                                        </a:rPr>
                                      </m:ctrlPr>
                                    </m:sSubPr>
                                    <m:e>
                                      <m:r>
                                        <a:rPr lang="en-US" sz="2400" i="1">
                                          <a:latin typeface="Cambria Math" panose="02040503050406030204" pitchFamily="18" charset="0"/>
                                        </a:rPr>
                                        <m:t>𝑁</m:t>
                                      </m:r>
                                    </m:e>
                                    <m:sub>
                                      <m:r>
                                        <a:rPr lang="en-US" sz="2400" i="1">
                                          <a:latin typeface="Cambria Math" panose="02040503050406030204" pitchFamily="18" charset="0"/>
                                        </a:rPr>
                                        <m:t>𝑡</m:t>
                                      </m:r>
                                    </m:sub>
                                  </m:sSub>
                                  <m:r>
                                    <a:rPr lang="en-US" sz="2400" i="1">
                                      <a:latin typeface="Cambria Math" panose="02040503050406030204" pitchFamily="18" charset="0"/>
                                    </a:rPr>
                                    <m:t>+</m:t>
                                  </m:r>
                                  <m:sSubSup>
                                    <m:sSubSupPr>
                                      <m:ctrlPr>
                                        <a:rPr lang="pt-BR" sz="2400" i="1">
                                          <a:latin typeface="Cambria Math" panose="02040503050406030204" pitchFamily="18" charset="0"/>
                                        </a:rPr>
                                      </m:ctrlPr>
                                    </m:sSubSupPr>
                                    <m:e>
                                      <m:r>
                                        <a:rPr lang="en-US" sz="2400" i="1">
                                          <a:latin typeface="Cambria Math" panose="02040503050406030204" pitchFamily="18" charset="0"/>
                                        </a:rPr>
                                        <m:t>𝑉</m:t>
                                      </m:r>
                                    </m:e>
                                    <m:sub>
                                      <m:r>
                                        <a:rPr lang="en-US" sz="2400" i="1">
                                          <a:latin typeface="Cambria Math" panose="02040503050406030204" pitchFamily="18" charset="0"/>
                                        </a:rPr>
                                        <m:t>𝑡</m:t>
                                      </m:r>
                                    </m:sub>
                                    <m:sup>
                                      <m:r>
                                        <a:rPr lang="en-US" sz="2400" i="1">
                                          <a:latin typeface="Cambria Math" panose="02040503050406030204" pitchFamily="18" charset="0"/>
                                        </a:rPr>
                                        <m:t>𝐽</m:t>
                                      </m:r>
                                    </m:sup>
                                  </m:sSubSup>
                                  <m:sSub>
                                    <m:sSubPr>
                                      <m:ctrlPr>
                                        <a:rPr lang="pt-BR" sz="2400" i="1">
                                          <a:latin typeface="Cambria Math" panose="02040503050406030204" pitchFamily="18" charset="0"/>
                                        </a:rPr>
                                      </m:ctrlPr>
                                    </m:sSubPr>
                                    <m:e>
                                      <m:r>
                                        <a:rPr lang="en-US" sz="2400" i="1">
                                          <a:latin typeface="Cambria Math" panose="02040503050406030204" pitchFamily="18" charset="0"/>
                                        </a:rPr>
                                        <m:t>𝐽</m:t>
                                      </m:r>
                                    </m:e>
                                    <m:sub>
                                      <m:r>
                                        <a:rPr lang="en-US" sz="2400" i="1">
                                          <a:latin typeface="Cambria Math" panose="02040503050406030204" pitchFamily="18" charset="0"/>
                                        </a:rPr>
                                        <m:t>𝑡</m:t>
                                      </m:r>
                                    </m:sub>
                                  </m:sSub>
                                  <m:r>
                                    <a:rPr lang="en-US" sz="2400" i="1">
                                      <a:latin typeface="Cambria Math" panose="02040503050406030204" pitchFamily="18" charset="0"/>
                                    </a:rPr>
                                    <m:t>+</m:t>
                                  </m:r>
                                  <m:sSubSup>
                                    <m:sSubSupPr>
                                      <m:ctrlPr>
                                        <a:rPr lang="pt-BR" sz="2400" b="1" i="1">
                                          <a:latin typeface="Cambria Math" panose="02040503050406030204" pitchFamily="18" charset="0"/>
                                        </a:rPr>
                                      </m:ctrlPr>
                                    </m:sSubSupPr>
                                    <m:e>
                                      <m:r>
                                        <a:rPr lang="en-US" sz="2400" b="1" i="1">
                                          <a:latin typeface="Cambria Math" panose="02040503050406030204" pitchFamily="18" charset="0"/>
                                        </a:rPr>
                                        <m:t>𝑷</m:t>
                                      </m:r>
                                    </m:e>
                                    <m:sub>
                                      <m:r>
                                        <a:rPr lang="en-US" sz="2400" b="1" i="1">
                                          <a:latin typeface="Cambria Math" panose="02040503050406030204" pitchFamily="18" charset="0"/>
                                        </a:rPr>
                                        <m:t>𝒕</m:t>
                                      </m:r>
                                    </m:sub>
                                    <m:sup>
                                      <m:r>
                                        <a:rPr lang="en-US" sz="2400" b="1" i="1">
                                          <a:latin typeface="Cambria Math" panose="02040503050406030204" pitchFamily="18" charset="0"/>
                                        </a:rPr>
                                        <m:t>𝑬𝑴</m:t>
                                      </m:r>
                                    </m:sup>
                                  </m:sSubSup>
                                  <m:sSub>
                                    <m:sSubPr>
                                      <m:ctrlPr>
                                        <a:rPr lang="pt-BR" sz="2400" b="1" i="1">
                                          <a:latin typeface="Cambria Math" panose="02040503050406030204" pitchFamily="18" charset="0"/>
                                        </a:rPr>
                                      </m:ctrlPr>
                                    </m:sSubPr>
                                    <m:e>
                                      <m:r>
                                        <a:rPr lang="en-US" sz="2400" b="1" i="1">
                                          <a:latin typeface="Cambria Math" panose="02040503050406030204" pitchFamily="18" charset="0"/>
                                        </a:rPr>
                                        <m:t>𝑬𝑴</m:t>
                                      </m:r>
                                    </m:e>
                                    <m:sub>
                                      <m:r>
                                        <a:rPr lang="en-US" sz="2400" b="1" i="1">
                                          <a:latin typeface="Cambria Math" panose="02040503050406030204" pitchFamily="18" charset="0"/>
                                        </a:rPr>
                                        <m:t>𝒕</m:t>
                                      </m:r>
                                    </m:sub>
                                  </m:sSub>
                                  <m:r>
                                    <a:rPr lang="en-US" sz="2400" i="1">
                                      <a:latin typeface="Cambria Math" panose="02040503050406030204" pitchFamily="18" charset="0"/>
                                    </a:rPr>
                                    <m:t>−</m:t>
                                  </m:r>
                                  <m:sSubSup>
                                    <m:sSubSupPr>
                                      <m:ctrlPr>
                                        <a:rPr lang="pt-BR" sz="2400" i="1">
                                          <a:latin typeface="Cambria Math" panose="02040503050406030204" pitchFamily="18" charset="0"/>
                                        </a:rPr>
                                      </m:ctrlPr>
                                    </m:sSubSupPr>
                                    <m:e>
                                      <m:r>
                                        <a:rPr lang="en-US" sz="2400" i="1">
                                          <a:latin typeface="Cambria Math" panose="02040503050406030204" pitchFamily="18" charset="0"/>
                                        </a:rPr>
                                        <m:t>𝑇</m:t>
                                      </m:r>
                                    </m:e>
                                    <m:sub>
                                      <m:r>
                                        <a:rPr lang="en-US" sz="2400" i="1">
                                          <a:latin typeface="Cambria Math" panose="02040503050406030204" pitchFamily="18" charset="0"/>
                                        </a:rPr>
                                        <m:t>𝑡</m:t>
                                      </m:r>
                                    </m:sub>
                                    <m:sup>
                                      <m:r>
                                        <a:rPr lang="en-US" sz="2400" i="1">
                                          <a:latin typeface="Cambria Math" panose="02040503050406030204" pitchFamily="18" charset="0"/>
                                        </a:rPr>
                                        <m:t>𝐷</m:t>
                                      </m:r>
                                    </m:sup>
                                  </m:sSubSup>
                                </m:e>
                                <m:e>
                                  <m:r>
                                    <a:rPr lang="en-US" sz="2400" i="1">
                                      <a:latin typeface="Cambria Math" panose="02040503050406030204" pitchFamily="18" charset="0"/>
                                    </a:rPr>
                                    <m:t>+</m:t>
                                  </m:r>
                                  <m:sSubSup>
                                    <m:sSubSupPr>
                                      <m:ctrlPr>
                                        <a:rPr lang="pt-BR" sz="2400" i="1">
                                          <a:latin typeface="Cambria Math" panose="02040503050406030204" pitchFamily="18" charset="0"/>
                                        </a:rPr>
                                      </m:ctrlPr>
                                    </m:sSubSupPr>
                                    <m:e>
                                      <m:r>
                                        <a:rPr lang="en-US" sz="2400" i="1">
                                          <a:latin typeface="Cambria Math" panose="02040503050406030204" pitchFamily="18" charset="0"/>
                                        </a:rPr>
                                        <m:t>𝑃</m:t>
                                      </m:r>
                                    </m:e>
                                    <m:sub>
                                      <m:r>
                                        <a:rPr lang="en-US" sz="2400" i="1">
                                          <a:latin typeface="Cambria Math" panose="02040503050406030204" pitchFamily="18" charset="0"/>
                                        </a:rPr>
                                        <m:t>𝑡</m:t>
                                      </m:r>
                                    </m:sub>
                                    <m:sup>
                                      <m:r>
                                        <a:rPr lang="en-US" sz="2400" i="1">
                                          <a:latin typeface="Cambria Math" panose="02040503050406030204" pitchFamily="18" charset="0"/>
                                        </a:rPr>
                                        <m:t>𝐾𝑁</m:t>
                                      </m:r>
                                    </m:sup>
                                  </m:sSubSup>
                                  <m:d>
                                    <m:dPr>
                                      <m:ctrlPr>
                                        <a:rPr lang="pt-BR" sz="2400" i="1">
                                          <a:latin typeface="Cambria Math" panose="02040503050406030204" pitchFamily="18" charset="0"/>
                                        </a:rPr>
                                      </m:ctrlPr>
                                    </m:dPr>
                                    <m:e>
                                      <m:sSubSup>
                                        <m:sSubSupPr>
                                          <m:ctrlPr>
                                            <a:rPr lang="pt-BR" sz="2400" i="1">
                                              <a:latin typeface="Cambria Math" panose="02040503050406030204" pitchFamily="18" charset="0"/>
                                            </a:rPr>
                                          </m:ctrlPr>
                                        </m:sSubSupPr>
                                        <m:e>
                                          <m:r>
                                            <a:rPr lang="en-US" sz="2400" i="1">
                                              <a:latin typeface="Cambria Math" panose="02040503050406030204" pitchFamily="18" charset="0"/>
                                            </a:rPr>
                                            <m:t>𝑌</m:t>
                                          </m:r>
                                        </m:e>
                                        <m:sub>
                                          <m:r>
                                            <a:rPr lang="en-US" sz="2400" i="1">
                                              <a:latin typeface="Cambria Math" panose="02040503050406030204" pitchFamily="18" charset="0"/>
                                            </a:rPr>
                                            <m:t>𝑡</m:t>
                                          </m:r>
                                        </m:sub>
                                        <m:sup>
                                          <m:r>
                                            <a:rPr lang="en-US" sz="2400" i="1">
                                              <a:latin typeface="Cambria Math" panose="02040503050406030204" pitchFamily="18" charset="0"/>
                                            </a:rPr>
                                            <m:t>𝐾𝑁</m:t>
                                          </m:r>
                                        </m:sup>
                                      </m:sSubSup>
                                      <m:r>
                                        <a:rPr lang="en-US" sz="2400" i="1">
                                          <a:latin typeface="Cambria Math" panose="02040503050406030204" pitchFamily="18" charset="0"/>
                                        </a:rPr>
                                        <m:t>−</m:t>
                                      </m:r>
                                      <m:d>
                                        <m:dPr>
                                          <m:ctrlPr>
                                            <a:rPr lang="pt-BR" sz="2400" i="1">
                                              <a:latin typeface="Cambria Math" panose="02040503050406030204" pitchFamily="18" charset="0"/>
                                            </a:rPr>
                                          </m:ctrlPr>
                                        </m:dPr>
                                        <m:e>
                                          <m:r>
                                            <a:rPr lang="en-US" sz="2400" i="1">
                                              <a:latin typeface="Cambria Math" panose="02040503050406030204" pitchFamily="18" charset="0"/>
                                            </a:rPr>
                                            <m:t>1−</m:t>
                                          </m:r>
                                          <m:r>
                                            <a:rPr lang="en-US" sz="2400" b="1" i="1">
                                              <a:latin typeface="Cambria Math" panose="02040503050406030204" pitchFamily="18" charset="0"/>
                                            </a:rPr>
                                            <m:t>𝓒</m:t>
                                          </m:r>
                                          <m:r>
                                            <a:rPr lang="en-US" sz="2400" b="1" i="1">
                                              <a:latin typeface="Cambria Math" panose="02040503050406030204" pitchFamily="18" charset="0"/>
                                            </a:rPr>
                                            <m:t>(</m:t>
                                          </m:r>
                                          <m:sSub>
                                            <m:sSubPr>
                                              <m:ctrlPr>
                                                <a:rPr lang="pt-BR" sz="2400" b="1" i="1">
                                                  <a:latin typeface="Cambria Math" panose="02040503050406030204" pitchFamily="18" charset="0"/>
                                                </a:rPr>
                                              </m:ctrlPr>
                                            </m:sSubPr>
                                            <m:e>
                                              <m:r>
                                                <a:rPr lang="en-US" sz="2400" b="1" i="1">
                                                  <a:latin typeface="Cambria Math" panose="02040503050406030204" pitchFamily="18" charset="0"/>
                                                </a:rPr>
                                                <m:t>𝑨𝑬</m:t>
                                              </m:r>
                                            </m:e>
                                            <m:sub>
                                              <m:r>
                                                <a:rPr lang="en-US" sz="2400" b="1" i="1">
                                                  <a:latin typeface="Cambria Math" panose="02040503050406030204" pitchFamily="18" charset="0"/>
                                                </a:rPr>
                                                <m:t>𝒕</m:t>
                                              </m:r>
                                            </m:sub>
                                          </m:sSub>
                                          <m:r>
                                            <a:rPr lang="en-US" sz="2400" b="1" i="1">
                                              <a:latin typeface="Cambria Math" panose="02040503050406030204" pitchFamily="18" charset="0"/>
                                            </a:rPr>
                                            <m:t>)</m:t>
                                          </m:r>
                                        </m:e>
                                      </m:d>
                                      <m:sSup>
                                        <m:sSupPr>
                                          <m:ctrlPr>
                                            <a:rPr lang="pt-BR" sz="2400" i="1">
                                              <a:latin typeface="Cambria Math" panose="02040503050406030204" pitchFamily="18" charset="0"/>
                                            </a:rPr>
                                          </m:ctrlPr>
                                        </m:sSupPr>
                                        <m:e>
                                          <m:d>
                                            <m:dPr>
                                              <m:begChr m:val="{"/>
                                              <m:endChr m:val="}"/>
                                              <m:ctrlPr>
                                                <a:rPr lang="pt-BR" sz="2400" i="1">
                                                  <a:latin typeface="Cambria Math" panose="02040503050406030204" pitchFamily="18" charset="0"/>
                                                </a:rPr>
                                              </m:ctrlPr>
                                            </m:dPr>
                                            <m:e>
                                              <m:r>
                                                <a:rPr lang="en-US" sz="2400" i="1">
                                                  <a:latin typeface="Cambria Math" panose="02040503050406030204" pitchFamily="18" charset="0"/>
                                                </a:rPr>
                                                <m:t>𝛼</m:t>
                                              </m:r>
                                              <m:sSup>
                                                <m:sSupPr>
                                                  <m:ctrlPr>
                                                    <a:rPr lang="pt-BR" sz="2400" i="1">
                                                      <a:latin typeface="Cambria Math" panose="02040503050406030204" pitchFamily="18" charset="0"/>
                                                    </a:rPr>
                                                  </m:ctrlPr>
                                                </m:sSupPr>
                                                <m:e>
                                                  <m:d>
                                                    <m:dPr>
                                                      <m:ctrlPr>
                                                        <a:rPr lang="pt-BR" sz="2400" i="1">
                                                          <a:latin typeface="Cambria Math" panose="02040503050406030204" pitchFamily="18" charset="0"/>
                                                        </a:rPr>
                                                      </m:ctrlPr>
                                                    </m:dPr>
                                                    <m:e>
                                                      <m:sSub>
                                                        <m:sSubPr>
                                                          <m:ctrlPr>
                                                            <a:rPr lang="pt-BR" sz="2400" i="1">
                                                              <a:latin typeface="Cambria Math" panose="02040503050406030204" pitchFamily="18" charset="0"/>
                                                            </a:rPr>
                                                          </m:ctrlPr>
                                                        </m:sSubPr>
                                                        <m:e>
                                                          <m:r>
                                                            <a:rPr lang="en-US" sz="2400" i="1">
                                                              <a:latin typeface="Cambria Math" panose="02040503050406030204" pitchFamily="18" charset="0"/>
                                                            </a:rPr>
                                                            <m:t>𝐾</m:t>
                                                          </m:r>
                                                        </m:e>
                                                        <m:sub>
                                                          <m:r>
                                                            <a:rPr lang="en-US" sz="2400" i="1">
                                                              <a:latin typeface="Cambria Math" panose="02040503050406030204" pitchFamily="18" charset="0"/>
                                                            </a:rPr>
                                                            <m:t>𝑡</m:t>
                                                          </m:r>
                                                        </m:sub>
                                                      </m:sSub>
                                                    </m:e>
                                                  </m:d>
                                                </m:e>
                                                <m:sup>
                                                  <m:r>
                                                    <a:rPr lang="en-US" sz="2400" i="1">
                                                      <a:latin typeface="Cambria Math" panose="02040503050406030204" pitchFamily="18" charset="0"/>
                                                    </a:rPr>
                                                    <m:t>1−</m:t>
                                                  </m:r>
                                                  <m:f>
                                                    <m:fPr>
                                                      <m:ctrlPr>
                                                        <a:rPr lang="pt-BR" sz="2400" i="1">
                                                          <a:latin typeface="Cambria Math" panose="02040503050406030204" pitchFamily="18" charset="0"/>
                                                        </a:rPr>
                                                      </m:ctrlPr>
                                                    </m:fPr>
                                                    <m:num>
                                                      <m:r>
                                                        <a:rPr lang="en-US" sz="2400" i="1">
                                                          <a:latin typeface="Cambria Math" panose="02040503050406030204" pitchFamily="18" charset="0"/>
                                                        </a:rPr>
                                                        <m:t>1</m:t>
                                                      </m:r>
                                                    </m:num>
                                                    <m:den>
                                                      <m:r>
                                                        <a:rPr lang="en-US" sz="2400" i="1">
                                                          <a:latin typeface="Cambria Math" panose="02040503050406030204" pitchFamily="18" charset="0"/>
                                                        </a:rPr>
                                                        <m:t>𝜂</m:t>
                                                      </m:r>
                                                    </m:den>
                                                  </m:f>
                                                </m:sup>
                                              </m:sSup>
                                              <m:r>
                                                <a:rPr lang="en-US" sz="2400" i="1">
                                                  <a:latin typeface="Cambria Math" panose="02040503050406030204" pitchFamily="18" charset="0"/>
                                                </a:rPr>
                                                <m:t>+(1−</m:t>
                                              </m:r>
                                              <m:r>
                                                <a:rPr lang="en-US" sz="2400" i="1">
                                                  <a:latin typeface="Cambria Math" panose="02040503050406030204" pitchFamily="18" charset="0"/>
                                                </a:rPr>
                                                <m:t>𝛼</m:t>
                                              </m:r>
                                              <m:r>
                                                <a:rPr lang="en-US" sz="2400" i="1">
                                                  <a:latin typeface="Cambria Math" panose="02040503050406030204" pitchFamily="18" charset="0"/>
                                                </a:rPr>
                                                <m:t>)</m:t>
                                              </m:r>
                                              <m:sSup>
                                                <m:sSupPr>
                                                  <m:ctrlPr>
                                                    <a:rPr lang="pt-BR" sz="2400" i="1">
                                                      <a:latin typeface="Cambria Math" panose="02040503050406030204" pitchFamily="18" charset="0"/>
                                                    </a:rPr>
                                                  </m:ctrlPr>
                                                </m:sSupPr>
                                                <m:e>
                                                  <m:d>
                                                    <m:dPr>
                                                      <m:ctrlPr>
                                                        <a:rPr lang="pt-BR" sz="2400" i="1">
                                                          <a:latin typeface="Cambria Math" panose="02040503050406030204" pitchFamily="18" charset="0"/>
                                                        </a:rPr>
                                                      </m:ctrlPr>
                                                    </m:dPr>
                                                    <m:e>
                                                      <m:sSub>
                                                        <m:sSubPr>
                                                          <m:ctrlPr>
                                                            <a:rPr lang="pt-BR"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𝑡</m:t>
                                                          </m:r>
                                                        </m:sub>
                                                      </m:sSub>
                                                      <m:d>
                                                        <m:dPr>
                                                          <m:ctrlPr>
                                                            <a:rPr lang="pt-BR" sz="2400" i="1">
                                                              <a:latin typeface="Cambria Math" panose="02040503050406030204" pitchFamily="18" charset="0"/>
                                                            </a:rPr>
                                                          </m:ctrlPr>
                                                        </m:dPr>
                                                        <m:e>
                                                          <m:sSub>
                                                            <m:sSubPr>
                                                              <m:ctrlPr>
                                                                <a:rPr lang="pt-BR" sz="2400" i="1">
                                                                  <a:latin typeface="Cambria Math" panose="02040503050406030204" pitchFamily="18" charset="0"/>
                                                                </a:rPr>
                                                              </m:ctrlPr>
                                                            </m:sSubPr>
                                                            <m:e>
                                                              <m:r>
                                                                <a:rPr lang="en-US" sz="2400" i="1">
                                                                  <a:latin typeface="Cambria Math" panose="02040503050406030204" pitchFamily="18" charset="0"/>
                                                                </a:rPr>
                                                                <m:t>𝑁</m:t>
                                                              </m:r>
                                                            </m:e>
                                                            <m:sub>
                                                              <m:r>
                                                                <a:rPr lang="en-US" sz="2400" i="1">
                                                                  <a:latin typeface="Cambria Math" panose="02040503050406030204" pitchFamily="18" charset="0"/>
                                                                </a:rPr>
                                                                <m:t>𝑡</m:t>
                                                              </m:r>
                                                            </m:sub>
                                                          </m:sSub>
                                                          <m:r>
                                                            <a:rPr lang="en-US" sz="2400" i="1">
                                                              <a:latin typeface="Cambria Math" panose="02040503050406030204" pitchFamily="18" charset="0"/>
                                                            </a:rPr>
                                                            <m:t>−</m:t>
                                                          </m:r>
                                                          <m:bar>
                                                            <m:barPr>
                                                              <m:pos m:val="top"/>
                                                              <m:ctrlPr>
                                                                <a:rPr lang="pt-BR" sz="2400" i="1">
                                                                  <a:latin typeface="Cambria Math" panose="02040503050406030204" pitchFamily="18" charset="0"/>
                                                                </a:rPr>
                                                              </m:ctrlPr>
                                                            </m:barPr>
                                                            <m:e>
                                                              <m:r>
                                                                <a:rPr lang="en-US" sz="2400" i="1">
                                                                  <a:latin typeface="Cambria Math" panose="02040503050406030204" pitchFamily="18" charset="0"/>
                                                                </a:rPr>
                                                                <m:t>𝑁</m:t>
                                                              </m:r>
                                                            </m:e>
                                                          </m:bar>
                                                        </m:e>
                                                      </m:d>
                                                    </m:e>
                                                  </m:d>
                                                </m:e>
                                                <m:sup>
                                                  <m:r>
                                                    <a:rPr lang="en-US" sz="2400" i="1">
                                                      <a:latin typeface="Cambria Math" panose="02040503050406030204" pitchFamily="18" charset="0"/>
                                                    </a:rPr>
                                                    <m:t>1−</m:t>
                                                  </m:r>
                                                  <m:f>
                                                    <m:fPr>
                                                      <m:ctrlPr>
                                                        <a:rPr lang="pt-BR" sz="2400" i="1">
                                                          <a:latin typeface="Cambria Math" panose="02040503050406030204" pitchFamily="18" charset="0"/>
                                                        </a:rPr>
                                                      </m:ctrlPr>
                                                    </m:fPr>
                                                    <m:num>
                                                      <m:r>
                                                        <a:rPr lang="en-US" sz="2400" i="1">
                                                          <a:latin typeface="Cambria Math" panose="02040503050406030204" pitchFamily="18" charset="0"/>
                                                        </a:rPr>
                                                        <m:t>1</m:t>
                                                      </m:r>
                                                    </m:num>
                                                    <m:den>
                                                      <m:r>
                                                        <a:rPr lang="en-US" sz="2400" i="1">
                                                          <a:latin typeface="Cambria Math" panose="02040503050406030204" pitchFamily="18" charset="0"/>
                                                        </a:rPr>
                                                        <m:t>𝜂</m:t>
                                                      </m:r>
                                                    </m:den>
                                                  </m:f>
                                                </m:sup>
                                              </m:sSup>
                                            </m:e>
                                          </m:d>
                                        </m:e>
                                        <m:sup>
                                          <m:f>
                                            <m:fPr>
                                              <m:ctrlPr>
                                                <a:rPr lang="pt-BR" sz="2400" i="1">
                                                  <a:latin typeface="Cambria Math" panose="02040503050406030204" pitchFamily="18" charset="0"/>
                                                </a:rPr>
                                              </m:ctrlPr>
                                            </m:fPr>
                                            <m:num>
                                              <m:r>
                                                <a:rPr lang="en-US" sz="2400" i="1">
                                                  <a:latin typeface="Cambria Math" panose="02040503050406030204" pitchFamily="18" charset="0"/>
                                                </a:rPr>
                                                <m:t>𝜂</m:t>
                                              </m:r>
                                            </m:num>
                                            <m:den>
                                              <m:r>
                                                <a:rPr lang="en-US" sz="2400" i="1">
                                                  <a:latin typeface="Cambria Math" panose="02040503050406030204" pitchFamily="18" charset="0"/>
                                                </a:rPr>
                                                <m:t>𝜂</m:t>
                                              </m:r>
                                              <m:r>
                                                <a:rPr lang="en-US" sz="2400" i="1">
                                                  <a:latin typeface="Cambria Math" panose="02040503050406030204" pitchFamily="18" charset="0"/>
                                                </a:rPr>
                                                <m:t>−1</m:t>
                                              </m:r>
                                            </m:den>
                                          </m:f>
                                        </m:sup>
                                      </m:sSup>
                                    </m:e>
                                  </m:d>
                                </m:e>
                                <m:e>
                                  <m:r>
                                    <a:rPr lang="en-US" sz="2400" i="1">
                                      <a:latin typeface="Cambria Math" panose="02040503050406030204" pitchFamily="18" charset="0"/>
                                    </a:rPr>
                                    <m:t>+</m:t>
                                  </m:r>
                                  <m:sSubSup>
                                    <m:sSubSupPr>
                                      <m:ctrlPr>
                                        <a:rPr lang="pt-BR" sz="2400" i="1">
                                          <a:latin typeface="Cambria Math" panose="02040503050406030204" pitchFamily="18" charset="0"/>
                                        </a:rPr>
                                      </m:ctrlPr>
                                    </m:sSubSupPr>
                                    <m:e>
                                      <m:r>
                                        <a:rPr lang="en-US" sz="2400" i="1">
                                          <a:latin typeface="Cambria Math" panose="02040503050406030204" pitchFamily="18" charset="0"/>
                                        </a:rPr>
                                        <m:t>𝑃</m:t>
                                      </m:r>
                                    </m:e>
                                    <m:sub>
                                      <m:r>
                                        <a:rPr lang="en-US" sz="2400" i="1">
                                          <a:latin typeface="Cambria Math" panose="02040503050406030204" pitchFamily="18" charset="0"/>
                                        </a:rPr>
                                        <m:t>𝑡</m:t>
                                      </m:r>
                                    </m:sub>
                                    <m:sup>
                                      <m:r>
                                        <a:rPr lang="en-US" sz="2400" i="1">
                                          <a:latin typeface="Cambria Math" panose="02040503050406030204" pitchFamily="18" charset="0"/>
                                        </a:rPr>
                                        <m:t>𝐷</m:t>
                                      </m:r>
                                    </m:sup>
                                  </m:sSubSup>
                                  <m:d>
                                    <m:dPr>
                                      <m:ctrlPr>
                                        <a:rPr lang="pt-BR" sz="2400" i="1">
                                          <a:latin typeface="Cambria Math" panose="02040503050406030204" pitchFamily="18" charset="0"/>
                                        </a:rPr>
                                      </m:ctrlPr>
                                    </m:dPr>
                                    <m:e>
                                      <m:sSubSup>
                                        <m:sSubSupPr>
                                          <m:ctrlPr>
                                            <a:rPr lang="pt-BR" sz="2400" i="1">
                                              <a:latin typeface="Cambria Math" panose="02040503050406030204" pitchFamily="18" charset="0"/>
                                            </a:rPr>
                                          </m:ctrlPr>
                                        </m:sSubSupPr>
                                        <m:e>
                                          <m:r>
                                            <a:rPr lang="en-US" sz="2400" i="1">
                                              <a:latin typeface="Cambria Math" panose="02040503050406030204" pitchFamily="18" charset="0"/>
                                            </a:rPr>
                                            <m:t>𝑌</m:t>
                                          </m:r>
                                        </m:e>
                                        <m:sub>
                                          <m:r>
                                            <a:rPr lang="en-US" sz="2400" i="1">
                                              <a:latin typeface="Cambria Math" panose="02040503050406030204" pitchFamily="18" charset="0"/>
                                            </a:rPr>
                                            <m:t>𝑡</m:t>
                                          </m:r>
                                        </m:sub>
                                        <m:sup>
                                          <m:r>
                                            <a:rPr lang="en-US" sz="2400" i="1">
                                              <a:latin typeface="Cambria Math" panose="02040503050406030204" pitchFamily="18" charset="0"/>
                                            </a:rPr>
                                            <m:t>𝐷</m:t>
                                          </m:r>
                                        </m:sup>
                                      </m:sSubSup>
                                      <m:r>
                                        <a:rPr lang="en-US" sz="2400" i="1">
                                          <a:latin typeface="Cambria Math" panose="02040503050406030204" pitchFamily="18" charset="0"/>
                                        </a:rPr>
                                        <m:t>−</m:t>
                                      </m:r>
                                      <m:d>
                                        <m:dPr>
                                          <m:ctrlPr>
                                            <a:rPr lang="pt-BR" sz="2400" i="1">
                                              <a:latin typeface="Cambria Math" panose="02040503050406030204" pitchFamily="18" charset="0"/>
                                            </a:rPr>
                                          </m:ctrlPr>
                                        </m:dPr>
                                        <m:e>
                                          <m:r>
                                            <a:rPr lang="en-US" sz="2400" i="1">
                                              <a:latin typeface="Cambria Math" panose="02040503050406030204" pitchFamily="18" charset="0"/>
                                            </a:rPr>
                                            <m:t>1−</m:t>
                                          </m:r>
                                          <m:r>
                                            <a:rPr lang="en-US" sz="2400" b="1" i="1">
                                              <a:latin typeface="Cambria Math" panose="02040503050406030204" pitchFamily="18" charset="0"/>
                                            </a:rPr>
                                            <m:t>𝚪</m:t>
                                          </m:r>
                                          <m:d>
                                            <m:dPr>
                                              <m:ctrlPr>
                                                <a:rPr lang="pt-BR" sz="2400" b="1" i="1">
                                                  <a:latin typeface="Cambria Math" panose="02040503050406030204" pitchFamily="18" charset="0"/>
                                                </a:rPr>
                                              </m:ctrlPr>
                                            </m:dPr>
                                            <m:e>
                                              <m:sSub>
                                                <m:sSubPr>
                                                  <m:ctrlPr>
                                                    <a:rPr lang="pt-BR" sz="2400" b="1" i="1">
                                                      <a:latin typeface="Cambria Math" panose="02040503050406030204" pitchFamily="18" charset="0"/>
                                                    </a:rPr>
                                                  </m:ctrlPr>
                                                </m:sSubPr>
                                                <m:e>
                                                  <m:r>
                                                    <a:rPr lang="en-US" sz="2400" b="1" i="1">
                                                      <a:latin typeface="Cambria Math" panose="02040503050406030204" pitchFamily="18" charset="0"/>
                                                    </a:rPr>
                                                    <m:t>𝑺𝑬</m:t>
                                                  </m:r>
                                                </m:e>
                                                <m:sub>
                                                  <m:r>
                                                    <a:rPr lang="en-US" sz="2400" b="1" i="1">
                                                      <a:latin typeface="Cambria Math" panose="02040503050406030204" pitchFamily="18" charset="0"/>
                                                    </a:rPr>
                                                    <m:t>𝒕</m:t>
                                                  </m:r>
                                                  <m:r>
                                                    <a:rPr lang="en-US" sz="2400" b="1" i="1">
                                                      <a:latin typeface="Cambria Math" panose="02040503050406030204" pitchFamily="18" charset="0"/>
                                                    </a:rPr>
                                                    <m:t>−</m:t>
                                                  </m:r>
                                                  <m:r>
                                                    <a:rPr lang="en-US" sz="2400" b="1" i="1">
                                                      <a:latin typeface="Cambria Math" panose="02040503050406030204" pitchFamily="18" charset="0"/>
                                                    </a:rPr>
                                                    <m:t>𝟏</m:t>
                                                  </m:r>
                                                </m:sub>
                                              </m:sSub>
                                            </m:e>
                                          </m:d>
                                        </m:e>
                                      </m:d>
                                      <m:sSubSup>
                                        <m:sSubSupPr>
                                          <m:ctrlPr>
                                            <a:rPr lang="pt-BR" sz="2400" i="1">
                                              <a:latin typeface="Cambria Math" panose="02040503050406030204" pitchFamily="18" charset="0"/>
                                            </a:rPr>
                                          </m:ctrlPr>
                                        </m:sSubSupPr>
                                        <m:e>
                                          <m:r>
                                            <a:rPr lang="en-US" sz="2400" i="1">
                                              <a:latin typeface="Cambria Math" panose="02040503050406030204" pitchFamily="18" charset="0"/>
                                            </a:rPr>
                                            <m:t>𝑍</m:t>
                                          </m:r>
                                        </m:e>
                                        <m:sub>
                                          <m:r>
                                            <a:rPr lang="en-US" sz="2400" i="1">
                                              <a:latin typeface="Cambria Math" panose="02040503050406030204" pitchFamily="18" charset="0"/>
                                            </a:rPr>
                                            <m:t>𝑡</m:t>
                                          </m:r>
                                        </m:sub>
                                        <m:sup>
                                          <m:r>
                                            <a:rPr lang="en-US" sz="2400" i="1">
                                              <a:latin typeface="Cambria Math" panose="02040503050406030204" pitchFamily="18" charset="0"/>
                                            </a:rPr>
                                            <m:t>𝐷</m:t>
                                          </m:r>
                                        </m:sup>
                                      </m:sSubSup>
                                      <m:sSup>
                                        <m:sSupPr>
                                          <m:ctrlPr>
                                            <a:rPr lang="pt-BR" sz="2400" i="1">
                                              <a:latin typeface="Cambria Math" panose="02040503050406030204" pitchFamily="18" charset="0"/>
                                            </a:rPr>
                                          </m:ctrlPr>
                                        </m:sSupPr>
                                        <m:e>
                                          <m:d>
                                            <m:dPr>
                                              <m:begChr m:val="{"/>
                                              <m:endChr m:val="}"/>
                                              <m:ctrlPr>
                                                <a:rPr lang="pt-BR" sz="2400" i="1">
                                                  <a:latin typeface="Cambria Math" panose="02040503050406030204" pitchFamily="18" charset="0"/>
                                                </a:rPr>
                                              </m:ctrlPr>
                                            </m:dPr>
                                            <m:e>
                                              <m:r>
                                                <a:rPr lang="en-US" sz="2400" i="1">
                                                  <a:latin typeface="Cambria Math" panose="02040503050406030204" pitchFamily="18" charset="0"/>
                                                </a:rPr>
                                                <m:t>(1−</m:t>
                                              </m:r>
                                              <m:r>
                                                <a:rPr lang="en-US" sz="2400" i="1">
                                                  <a:latin typeface="Cambria Math" panose="02040503050406030204" pitchFamily="18" charset="0"/>
                                                </a:rPr>
                                                <m:t>𝜍</m:t>
                                              </m:r>
                                              <m:r>
                                                <a:rPr lang="en-US" sz="2400" i="1">
                                                  <a:latin typeface="Cambria Math" panose="02040503050406030204" pitchFamily="18" charset="0"/>
                                                </a:rPr>
                                                <m:t>)</m:t>
                                              </m:r>
                                              <m:sSup>
                                                <m:sSupPr>
                                                  <m:ctrlPr>
                                                    <a:rPr lang="pt-BR" sz="2400" i="1">
                                                      <a:latin typeface="Cambria Math" panose="02040503050406030204" pitchFamily="18" charset="0"/>
                                                    </a:rPr>
                                                  </m:ctrlPr>
                                                </m:sSupPr>
                                                <m:e>
                                                  <m:d>
                                                    <m:dPr>
                                                      <m:ctrlPr>
                                                        <a:rPr lang="pt-BR" sz="2400" i="1">
                                                          <a:latin typeface="Cambria Math" panose="02040503050406030204" pitchFamily="18" charset="0"/>
                                                        </a:rPr>
                                                      </m:ctrlPr>
                                                    </m:dPr>
                                                    <m:e>
                                                      <m:sSubSup>
                                                        <m:sSubSupPr>
                                                          <m:ctrlPr>
                                                            <a:rPr lang="pt-BR" sz="2400" i="1">
                                                              <a:latin typeface="Cambria Math" panose="02040503050406030204" pitchFamily="18" charset="0"/>
                                                            </a:rPr>
                                                          </m:ctrlPr>
                                                        </m:sSubSupPr>
                                                        <m:e>
                                                          <m:r>
                                                            <a:rPr lang="en-US" sz="2400" i="1">
                                                              <a:latin typeface="Cambria Math" panose="02040503050406030204" pitchFamily="18" charset="0"/>
                                                            </a:rPr>
                                                            <m:t>𝑌</m:t>
                                                          </m:r>
                                                        </m:e>
                                                        <m:sub>
                                                          <m:r>
                                                            <a:rPr lang="en-US" sz="2400" i="1">
                                                              <a:latin typeface="Cambria Math" panose="02040503050406030204" pitchFamily="18" charset="0"/>
                                                            </a:rPr>
                                                            <m:t>𝑡</m:t>
                                                          </m:r>
                                                        </m:sub>
                                                        <m:sup>
                                                          <m:r>
                                                            <a:rPr lang="en-US" sz="2400" i="1">
                                                              <a:latin typeface="Cambria Math" panose="02040503050406030204" pitchFamily="18" charset="0"/>
                                                            </a:rPr>
                                                            <m:t>𝐾𝑁</m:t>
                                                          </m:r>
                                                        </m:sup>
                                                      </m:sSubSup>
                                                    </m:e>
                                                  </m:d>
                                                </m:e>
                                                <m:sup>
                                                  <m:r>
                                                    <a:rPr lang="en-US" sz="2400" i="1">
                                                      <a:latin typeface="Cambria Math" panose="02040503050406030204" pitchFamily="18" charset="0"/>
                                                    </a:rPr>
                                                    <m:t>1−</m:t>
                                                  </m:r>
                                                  <m:f>
                                                    <m:fPr>
                                                      <m:ctrlPr>
                                                        <a:rPr lang="pt-BR" sz="2400" i="1">
                                                          <a:latin typeface="Cambria Math" panose="02040503050406030204" pitchFamily="18" charset="0"/>
                                                        </a:rPr>
                                                      </m:ctrlPr>
                                                    </m:fPr>
                                                    <m:num>
                                                      <m:r>
                                                        <a:rPr lang="en-US" sz="2400" i="1">
                                                          <a:latin typeface="Cambria Math" panose="02040503050406030204" pitchFamily="18" charset="0"/>
                                                        </a:rPr>
                                                        <m:t>1</m:t>
                                                      </m:r>
                                                    </m:num>
                                                    <m:den>
                                                      <m:sSub>
                                                        <m:sSubPr>
                                                          <m:ctrlPr>
                                                            <a:rPr lang="pt-BR" sz="2400" i="1">
                                                              <a:latin typeface="Cambria Math" panose="02040503050406030204" pitchFamily="18" charset="0"/>
                                                            </a:rPr>
                                                          </m:ctrlPr>
                                                        </m:sSubPr>
                                                        <m:e>
                                                          <m:r>
                                                            <a:rPr lang="en-US" sz="2400" i="1">
                                                              <a:latin typeface="Cambria Math" panose="02040503050406030204" pitchFamily="18" charset="0"/>
                                                            </a:rPr>
                                                            <m:t>𝜂</m:t>
                                                          </m:r>
                                                        </m:e>
                                                        <m:sub>
                                                          <m:r>
                                                            <a:rPr lang="en-US" sz="2400" i="1">
                                                              <a:latin typeface="Cambria Math" panose="02040503050406030204" pitchFamily="18" charset="0"/>
                                                            </a:rPr>
                                                            <m:t>𝑒</m:t>
                                                          </m:r>
                                                        </m:sub>
                                                      </m:sSub>
                                                    </m:den>
                                                  </m:f>
                                                </m:sup>
                                              </m:sSup>
                                              <m:r>
                                                <a:rPr lang="en-US" sz="2400" i="1">
                                                  <a:latin typeface="Cambria Math" panose="02040503050406030204" pitchFamily="18" charset="0"/>
                                                </a:rPr>
                                                <m:t>+</m:t>
                                              </m:r>
                                              <m:r>
                                                <a:rPr lang="en-US" sz="2400" i="1">
                                                  <a:latin typeface="Cambria Math" panose="02040503050406030204" pitchFamily="18" charset="0"/>
                                                </a:rPr>
                                                <m:t>𝜍</m:t>
                                              </m:r>
                                              <m:sSup>
                                                <m:sSupPr>
                                                  <m:ctrlPr>
                                                    <a:rPr lang="pt-BR" sz="2400" i="1">
                                                      <a:latin typeface="Cambria Math" panose="02040503050406030204" pitchFamily="18" charset="0"/>
                                                    </a:rPr>
                                                  </m:ctrlPr>
                                                </m:sSupPr>
                                                <m:e>
                                                  <m:d>
                                                    <m:dPr>
                                                      <m:ctrlPr>
                                                        <a:rPr lang="pt-BR" sz="2400" i="1">
                                                          <a:latin typeface="Cambria Math" panose="02040503050406030204" pitchFamily="18" charset="0"/>
                                                        </a:rPr>
                                                      </m:ctrlPr>
                                                    </m:dPr>
                                                    <m:e>
                                                      <m:sSub>
                                                        <m:sSubPr>
                                                          <m:ctrlPr>
                                                            <a:rPr lang="pt-BR" sz="2400" i="1">
                                                              <a:latin typeface="Cambria Math" panose="02040503050406030204" pitchFamily="18" charset="0"/>
                                                            </a:rPr>
                                                          </m:ctrlPr>
                                                        </m:sSubPr>
                                                        <m:e>
                                                          <m:r>
                                                            <a:rPr lang="en-US" sz="2400" i="1">
                                                              <a:latin typeface="Cambria Math" panose="02040503050406030204" pitchFamily="18" charset="0"/>
                                                            </a:rPr>
                                                            <m:t>𝐽</m:t>
                                                          </m:r>
                                                        </m:e>
                                                        <m:sub>
                                                          <m:r>
                                                            <a:rPr lang="en-US" sz="2400" i="1">
                                                              <a:latin typeface="Cambria Math" panose="02040503050406030204" pitchFamily="18" charset="0"/>
                                                            </a:rPr>
                                                            <m:t>𝑡</m:t>
                                                          </m:r>
                                                        </m:sub>
                                                      </m:sSub>
                                                    </m:e>
                                                  </m:d>
                                                </m:e>
                                                <m:sup>
                                                  <m:r>
                                                    <a:rPr lang="en-US" sz="2400" i="1">
                                                      <a:latin typeface="Cambria Math" panose="02040503050406030204" pitchFamily="18" charset="0"/>
                                                    </a:rPr>
                                                    <m:t>1−</m:t>
                                                  </m:r>
                                                  <m:f>
                                                    <m:fPr>
                                                      <m:ctrlPr>
                                                        <a:rPr lang="pt-BR" sz="2400" i="1">
                                                          <a:latin typeface="Cambria Math" panose="02040503050406030204" pitchFamily="18" charset="0"/>
                                                        </a:rPr>
                                                      </m:ctrlPr>
                                                    </m:fPr>
                                                    <m:num>
                                                      <m:r>
                                                        <a:rPr lang="en-US" sz="2400" i="1">
                                                          <a:latin typeface="Cambria Math" panose="02040503050406030204" pitchFamily="18" charset="0"/>
                                                        </a:rPr>
                                                        <m:t>1</m:t>
                                                      </m:r>
                                                    </m:num>
                                                    <m:den>
                                                      <m:sSub>
                                                        <m:sSubPr>
                                                          <m:ctrlPr>
                                                            <a:rPr lang="pt-BR" sz="2400" i="1">
                                                              <a:latin typeface="Cambria Math" panose="02040503050406030204" pitchFamily="18" charset="0"/>
                                                            </a:rPr>
                                                          </m:ctrlPr>
                                                        </m:sSubPr>
                                                        <m:e>
                                                          <m:r>
                                                            <a:rPr lang="en-US" sz="2400" i="1">
                                                              <a:latin typeface="Cambria Math" panose="02040503050406030204" pitchFamily="18" charset="0"/>
                                                            </a:rPr>
                                                            <m:t>𝜂</m:t>
                                                          </m:r>
                                                        </m:e>
                                                        <m:sub>
                                                          <m:r>
                                                            <a:rPr lang="en-US" sz="2400" i="1">
                                                              <a:latin typeface="Cambria Math" panose="02040503050406030204" pitchFamily="18" charset="0"/>
                                                            </a:rPr>
                                                            <m:t>𝑒</m:t>
                                                          </m:r>
                                                        </m:sub>
                                                      </m:sSub>
                                                    </m:den>
                                                  </m:f>
                                                </m:sup>
                                              </m:sSup>
                                            </m:e>
                                          </m:d>
                                        </m:e>
                                        <m:sup>
                                          <m:f>
                                            <m:fPr>
                                              <m:ctrlPr>
                                                <a:rPr lang="pt-BR" sz="2400" i="1">
                                                  <a:latin typeface="Cambria Math" panose="02040503050406030204" pitchFamily="18" charset="0"/>
                                                </a:rPr>
                                              </m:ctrlPr>
                                            </m:fPr>
                                            <m:num>
                                              <m:sSub>
                                                <m:sSubPr>
                                                  <m:ctrlPr>
                                                    <a:rPr lang="pt-BR" sz="2400" i="1">
                                                      <a:latin typeface="Cambria Math" panose="02040503050406030204" pitchFamily="18" charset="0"/>
                                                    </a:rPr>
                                                  </m:ctrlPr>
                                                </m:sSubPr>
                                                <m:e>
                                                  <m:r>
                                                    <a:rPr lang="en-US" sz="2400" i="1">
                                                      <a:latin typeface="Cambria Math" panose="02040503050406030204" pitchFamily="18" charset="0"/>
                                                    </a:rPr>
                                                    <m:t>𝜂</m:t>
                                                  </m:r>
                                                </m:e>
                                                <m:sub>
                                                  <m:r>
                                                    <a:rPr lang="en-US" sz="2400" i="1">
                                                      <a:latin typeface="Cambria Math" panose="02040503050406030204" pitchFamily="18" charset="0"/>
                                                    </a:rPr>
                                                    <m:t>𝑒</m:t>
                                                  </m:r>
                                                </m:sub>
                                              </m:sSub>
                                            </m:num>
                                            <m:den>
                                              <m:sSub>
                                                <m:sSubPr>
                                                  <m:ctrlPr>
                                                    <a:rPr lang="pt-BR" sz="2400" i="1">
                                                      <a:latin typeface="Cambria Math" panose="02040503050406030204" pitchFamily="18" charset="0"/>
                                                    </a:rPr>
                                                  </m:ctrlPr>
                                                </m:sSubPr>
                                                <m:e>
                                                  <m:r>
                                                    <a:rPr lang="en-US" sz="2400" i="1">
                                                      <a:latin typeface="Cambria Math" panose="02040503050406030204" pitchFamily="18" charset="0"/>
                                                    </a:rPr>
                                                    <m:t>𝜂</m:t>
                                                  </m:r>
                                                </m:e>
                                                <m:sub>
                                                  <m:r>
                                                    <a:rPr lang="en-US" sz="2400" i="1">
                                                      <a:latin typeface="Cambria Math" panose="02040503050406030204" pitchFamily="18" charset="0"/>
                                                    </a:rPr>
                                                    <m:t>𝑒</m:t>
                                                  </m:r>
                                                </m:sub>
                                              </m:sSub>
                                              <m:r>
                                                <a:rPr lang="en-US" sz="2400" i="1">
                                                  <a:latin typeface="Cambria Math" panose="02040503050406030204" pitchFamily="18" charset="0"/>
                                                </a:rPr>
                                                <m:t>−1</m:t>
                                              </m:r>
                                            </m:den>
                                          </m:f>
                                        </m:sup>
                                      </m:sSup>
                                    </m:e>
                                  </m:d>
                                </m:e>
                              </m:eqArr>
                            </m:e>
                          </m:d>
                        </m:e>
                      </m:func>
                    </m:oMath>
                  </m:oMathPara>
                </a14:m>
                <a:endParaRPr lang="pt-BR" dirty="0"/>
              </a:p>
              <a:p>
                <a:pPr marL="0" indent="0">
                  <a:buNone/>
                </a:pPr>
                <a:endParaRPr lang="pt-BR" dirty="0"/>
              </a:p>
              <a:p>
                <a:pPr marL="0" indent="0">
                  <a:buNone/>
                </a:pPr>
                <a:r>
                  <a:rPr lang="en-US" dirty="0"/>
                  <a:t>	where </a:t>
                </a:r>
                <a14:m>
                  <m:oMath xmlns:m="http://schemas.openxmlformats.org/officeDocument/2006/math">
                    <m:sSubSup>
                      <m:sSubSupPr>
                        <m:ctrlPr>
                          <a:rPr lang="pt-BR"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𝑡</m:t>
                        </m:r>
                      </m:sub>
                      <m:sup>
                        <m:r>
                          <a:rPr lang="en-US" i="1">
                            <a:latin typeface="Cambria Math" panose="02040503050406030204" pitchFamily="18" charset="0"/>
                          </a:rPr>
                          <m:t>𝐾𝑁</m:t>
                        </m:r>
                      </m:sup>
                    </m:sSubSup>
                  </m:oMath>
                </a14:m>
                <a:r>
                  <a:rPr lang="en-US" dirty="0"/>
                  <a:t> and </a:t>
                </a:r>
                <a14:m>
                  <m:oMath xmlns:m="http://schemas.openxmlformats.org/officeDocument/2006/math">
                    <m:sSubSup>
                      <m:sSubSupPr>
                        <m:ctrlPr>
                          <a:rPr lang="pt-BR"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𝑡</m:t>
                        </m:r>
                      </m:sub>
                      <m:sup>
                        <m:r>
                          <a:rPr lang="en-US" i="1">
                            <a:latin typeface="Cambria Math" panose="02040503050406030204" pitchFamily="18" charset="0"/>
                          </a:rPr>
                          <m:t>𝐷</m:t>
                        </m:r>
                      </m:sup>
                    </m:sSubSup>
                  </m:oMath>
                </a14:m>
                <a:r>
                  <a:rPr lang="en-US" dirty="0"/>
                  <a:t> are the Lagrange multipliers associated with the technology constraints.</a:t>
                </a:r>
                <a:endParaRPr lang="pt-BR" dirty="0"/>
              </a:p>
              <a:p>
                <a:pPr marL="0" indent="0">
                  <a:buNone/>
                </a:pPr>
                <a:endParaRPr lang="pt-BR" dirty="0"/>
              </a:p>
              <a:p>
                <a:endParaRPr lang="en-US" dirty="0"/>
              </a:p>
            </p:txBody>
          </p:sp>
        </mc:Choice>
        <mc:Fallback xmlns="">
          <p:sp>
            <p:nvSpPr>
              <p:cNvPr id="3" name="Espaço Reservado para Conteúdo 2">
                <a:extLst>
                  <a:ext uri="{FF2B5EF4-FFF2-40B4-BE49-F238E27FC236}">
                    <a16:creationId xmlns:a16="http://schemas.microsoft.com/office/drawing/2014/main" id="{A51CE6F8-A392-A79D-8801-4B88C3446ECE}"/>
                  </a:ext>
                </a:extLst>
              </p:cNvPr>
              <p:cNvSpPr>
                <a:spLocks noGrp="1" noRot="1" noChangeAspect="1" noMove="1" noResize="1" noEditPoints="1" noAdjustHandles="1" noChangeArrowheads="1" noChangeShapeType="1" noTextEdit="1"/>
              </p:cNvSpPr>
              <p:nvPr>
                <p:ph sz="quarter" idx="12"/>
              </p:nvPr>
            </p:nvSpPr>
            <p:spPr>
              <a:xfrm>
                <a:off x="351428" y="1110967"/>
                <a:ext cx="11232000" cy="4778383"/>
              </a:xfrm>
              <a:blipFill>
                <a:blip r:embed="rId2"/>
                <a:stretch>
                  <a:fillRect l="-489" t="-1276" r="-3855" b="-510"/>
                </a:stretch>
              </a:blipFill>
            </p:spPr>
            <p:txBody>
              <a:bodyPr/>
              <a:lstStyle/>
              <a:p>
                <a:r>
                  <a:rPr lang="pt-BR">
                    <a:noFill/>
                  </a:rPr>
                  <a:t> </a:t>
                </a:r>
              </a:p>
            </p:txBody>
          </p:sp>
        </mc:Fallback>
      </mc:AlternateContent>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a:t>Intermediate Firm - Optimal </a:t>
            </a:r>
            <a:r>
              <a:rPr lang="en-US" dirty="0" smtClean="0"/>
              <a:t>decision</a:t>
            </a:r>
            <a:endParaRPr lang="en-US" dirty="0"/>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sp>
        <p:nvSpPr>
          <p:cNvPr id="7" name="Elipse 6"/>
          <p:cNvSpPr/>
          <p:nvPr/>
        </p:nvSpPr>
        <p:spPr>
          <a:xfrm>
            <a:off x="7620000" y="2474742"/>
            <a:ext cx="1232129" cy="854119"/>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8" name="Conector de Seta Reta 7"/>
          <p:cNvCxnSpPr>
            <a:stCxn id="9" idx="1"/>
            <a:endCxn id="7" idx="0"/>
          </p:cNvCxnSpPr>
          <p:nvPr/>
        </p:nvCxnSpPr>
        <p:spPr>
          <a:xfrm flipH="1">
            <a:off x="8236065" y="2290076"/>
            <a:ext cx="744636" cy="18466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CaixaDeTexto 8"/>
          <p:cNvSpPr txBox="1"/>
          <p:nvPr/>
        </p:nvSpPr>
        <p:spPr>
          <a:xfrm>
            <a:off x="8980701" y="2105410"/>
            <a:ext cx="1778009" cy="369332"/>
          </a:xfrm>
          <a:prstGeom prst="rect">
            <a:avLst/>
          </a:prstGeom>
          <a:noFill/>
          <a:ln>
            <a:solidFill>
              <a:srgbClr val="FF0000"/>
            </a:solidFill>
          </a:ln>
        </p:spPr>
        <p:txBody>
          <a:bodyPr wrap="square" rtlCol="0">
            <a:spAutoFit/>
          </a:bodyPr>
          <a:lstStyle/>
          <a:p>
            <a:r>
              <a:rPr lang="en-US" dirty="0" smtClean="0">
                <a:solidFill>
                  <a:srgbClr val="FF0000"/>
                </a:solidFill>
              </a:rPr>
              <a:t>Cost of emission</a:t>
            </a:r>
            <a:endParaRPr lang="en-US" dirty="0">
              <a:solidFill>
                <a:srgbClr val="FF0000"/>
              </a:solidFill>
            </a:endParaRPr>
          </a:p>
        </p:txBody>
      </p:sp>
    </p:spTree>
    <p:extLst>
      <p:ext uri="{BB962C8B-B14F-4D97-AF65-F5344CB8AC3E}">
        <p14:creationId xmlns:p14="http://schemas.microsoft.com/office/powerpoint/2010/main" val="7360248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25</a:t>
            </a:fld>
            <a:endParaRPr lang="pt-BR" dirty="0"/>
          </a:p>
        </p:txBody>
      </p:sp>
      <mc:AlternateContent xmlns:mc="http://schemas.openxmlformats.org/markup-compatibility/2006" xmlns:a14="http://schemas.microsoft.com/office/drawing/2010/main">
        <mc:Choice Requires="a14">
          <p:sp>
            <p:nvSpPr>
              <p:cNvPr id="3"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480000" y="1116000"/>
                <a:ext cx="11232000" cy="4778383"/>
              </a:xfrm>
            </p:spPr>
            <p:txBody>
              <a:bodyPr/>
              <a:lstStyle/>
              <a:p>
                <a:pPr marL="0" indent="0">
                  <a:buNone/>
                </a:pPr>
                <a:r>
                  <a:rPr lang="en-US" dirty="0" smtClean="0"/>
                  <a:t>Optimal </a:t>
                </a:r>
                <a:r>
                  <a:rPr lang="en-US" dirty="0"/>
                  <a:t>decision on abatement effort </a:t>
                </a:r>
                <a14:m>
                  <m:oMath xmlns:m="http://schemas.openxmlformats.org/officeDocument/2006/math">
                    <m:sSub>
                      <m:sSubPr>
                        <m:ctrlPr>
                          <a:rPr lang="en-US" i="1">
                            <a:latin typeface="Cambria Math" panose="02040503050406030204" pitchFamily="18" charset="0"/>
                          </a:rPr>
                        </m:ctrlPr>
                      </m:sSubPr>
                      <m:e>
                        <m:r>
                          <a:rPr lang="en-US" b="0" i="1">
                            <a:latin typeface="Cambria Math" panose="02040503050406030204" pitchFamily="18" charset="0"/>
                          </a:rPr>
                          <m:t>𝐴𝐸</m:t>
                        </m:r>
                      </m:e>
                      <m:sub>
                        <m:r>
                          <a:rPr lang="en-US" b="0" i="1">
                            <a:latin typeface="Cambria Math" panose="02040503050406030204" pitchFamily="18" charset="0"/>
                          </a:rPr>
                          <m:t>𝑡</m:t>
                        </m:r>
                      </m:sub>
                    </m:sSub>
                  </m:oMath>
                </a14:m>
                <a:r>
                  <a:rPr lang="en-US" dirty="0"/>
                  <a:t> is pinned down by</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f>
                        <m:fPr>
                          <m:ctrlPr>
                            <a:rPr lang="en-US" b="1" i="1">
                              <a:latin typeface="Cambria Math" panose="02040503050406030204" pitchFamily="18" charset="0"/>
                            </a:rPr>
                          </m:ctrlPr>
                        </m:fPr>
                        <m:num>
                          <m:sSub>
                            <m:sSubPr>
                              <m:ctrlPr>
                                <a:rPr lang="en-US" b="1" i="1">
                                  <a:latin typeface="Cambria Math" panose="02040503050406030204" pitchFamily="18" charset="0"/>
                                </a:rPr>
                              </m:ctrlPr>
                            </m:sSubPr>
                            <m:e>
                              <m:r>
                                <a:rPr lang="en-US" b="1" i="1">
                                  <a:latin typeface="Cambria Math" panose="02040503050406030204" pitchFamily="18" charset="0"/>
                                </a:rPr>
                                <m:t>𝑨𝑬</m:t>
                              </m:r>
                            </m:e>
                            <m:sub>
                              <m:r>
                                <a:rPr lang="en-US" b="1" i="1">
                                  <a:latin typeface="Cambria Math" panose="02040503050406030204" pitchFamily="18" charset="0"/>
                                </a:rPr>
                                <m:t>𝒕</m:t>
                              </m:r>
                            </m:sub>
                          </m:sSub>
                        </m:num>
                        <m:den>
                          <m:sSub>
                            <m:sSubPr>
                              <m:ctrlPr>
                                <a:rPr lang="en-US" b="1" i="1">
                                  <a:latin typeface="Cambria Math" panose="02040503050406030204" pitchFamily="18" charset="0"/>
                                </a:rPr>
                              </m:ctrlPr>
                            </m:sSubPr>
                            <m:e>
                              <m:r>
                                <a:rPr lang="en-US" b="1" i="1">
                                  <a:latin typeface="Cambria Math" panose="02040503050406030204" pitchFamily="18" charset="0"/>
                                </a:rPr>
                                <m:t>𝟏</m:t>
                              </m:r>
                              <m:r>
                                <a:rPr lang="en-US" b="1" i="1">
                                  <a:latin typeface="Cambria Math" panose="02040503050406030204" pitchFamily="18" charset="0"/>
                                </a:rPr>
                                <m:t>−</m:t>
                              </m:r>
                              <m:r>
                                <a:rPr lang="en-US" b="1" i="1">
                                  <a:latin typeface="Cambria Math" panose="02040503050406030204" pitchFamily="18" charset="0"/>
                                </a:rPr>
                                <m:t>𝑨𝑬</m:t>
                              </m:r>
                            </m:e>
                            <m:sub>
                              <m:r>
                                <a:rPr lang="en-US" b="1" i="1">
                                  <a:latin typeface="Cambria Math" panose="02040503050406030204" pitchFamily="18" charset="0"/>
                                </a:rPr>
                                <m:t>𝒕</m:t>
                              </m:r>
                            </m:sub>
                          </m:sSub>
                        </m:den>
                      </m:f>
                      <m:sSubSup>
                        <m:sSubSupPr>
                          <m:ctrlPr>
                            <a:rPr lang="en-US" b="1" i="1">
                              <a:latin typeface="Cambria Math" panose="02040503050406030204" pitchFamily="18" charset="0"/>
                            </a:rPr>
                          </m:ctrlPr>
                        </m:sSubSupPr>
                        <m:e>
                          <m:sSubSup>
                            <m:sSubSupPr>
                              <m:ctrlPr>
                                <a:rPr lang="en-US" b="1" i="1">
                                  <a:latin typeface="Cambria Math" panose="02040503050406030204" pitchFamily="18" charset="0"/>
                                </a:rPr>
                              </m:ctrlPr>
                            </m:sSubSupPr>
                            <m:e>
                              <m:r>
                                <a:rPr lang="en-US" b="1" i="1">
                                  <a:latin typeface="Cambria Math" panose="02040503050406030204" pitchFamily="18" charset="0"/>
                                </a:rPr>
                                <m:t>𝑷</m:t>
                              </m:r>
                            </m:e>
                            <m:sub>
                              <m:r>
                                <a:rPr lang="en-US" b="1" i="1">
                                  <a:latin typeface="Cambria Math" panose="02040503050406030204" pitchFamily="18" charset="0"/>
                                </a:rPr>
                                <m:t>𝒕</m:t>
                              </m:r>
                            </m:sub>
                            <m:sup>
                              <m:r>
                                <a:rPr lang="en-US" b="1" i="1">
                                  <a:latin typeface="Cambria Math" panose="02040503050406030204" pitchFamily="18" charset="0"/>
                                </a:rPr>
                                <m:t>𝑬𝑴</m:t>
                              </m:r>
                            </m:sup>
                          </m:sSubSup>
                          <m:r>
                            <a:rPr lang="en-US" b="1" i="1">
                              <a:latin typeface="Cambria Math" panose="02040503050406030204" pitchFamily="18" charset="0"/>
                            </a:rPr>
                            <m:t>𝑬𝑴</m:t>
                          </m:r>
                        </m:e>
                        <m:sub>
                          <m:r>
                            <a:rPr lang="en-US" b="1" i="1">
                              <a:latin typeface="Cambria Math" panose="02040503050406030204" pitchFamily="18" charset="0"/>
                            </a:rPr>
                            <m:t>𝒕</m:t>
                          </m:r>
                        </m:sub>
                        <m:sup>
                          <m:r>
                            <a:rPr lang="en-US" b="1" i="1">
                              <a:latin typeface="Cambria Math" panose="02040503050406030204" pitchFamily="18" charset="0"/>
                            </a:rPr>
                            <m:t>𝑲𝑵</m:t>
                          </m:r>
                        </m:sup>
                      </m:sSubSup>
                      <m:r>
                        <a:rPr lang="pt-BR" b="1" i="1" smtClean="0">
                          <a:latin typeface="Cambria Math" panose="02040503050406030204" pitchFamily="18" charset="0"/>
                        </a:rPr>
                        <m:t>   </m:t>
                      </m:r>
                      <m:r>
                        <a:rPr lang="en-US" b="1" i="1">
                          <a:latin typeface="Cambria Math" panose="02040503050406030204" pitchFamily="18" charset="0"/>
                        </a:rPr>
                        <m:t>=</m:t>
                      </m:r>
                      <m:r>
                        <a:rPr lang="pt-BR" b="1" i="1" smtClean="0">
                          <a:latin typeface="Cambria Math" panose="02040503050406030204" pitchFamily="18" charset="0"/>
                        </a:rPr>
                        <m:t>    </m:t>
                      </m:r>
                      <m:sSub>
                        <m:sSubPr>
                          <m:ctrlPr>
                            <a:rPr lang="en-US" b="1" i="1">
                              <a:latin typeface="Cambria Math" panose="02040503050406030204" pitchFamily="18" charset="0"/>
                            </a:rPr>
                          </m:ctrlPr>
                        </m:sSubPr>
                        <m:e>
                          <m:r>
                            <a:rPr lang="en-US" b="1" i="1">
                              <a:latin typeface="Cambria Math" panose="02040503050406030204" pitchFamily="18" charset="0"/>
                            </a:rPr>
                            <m:t>𝝓</m:t>
                          </m:r>
                        </m:e>
                        <m:sub>
                          <m:r>
                            <a:rPr lang="en-US" b="1" i="1">
                              <a:latin typeface="Cambria Math" panose="02040503050406030204" pitchFamily="18" charset="0"/>
                            </a:rPr>
                            <m:t>𝟐</m:t>
                          </m:r>
                          <m:r>
                            <a:rPr lang="en-US" b="1" i="1">
                              <a:latin typeface="Cambria Math" panose="02040503050406030204" pitchFamily="18" charset="0"/>
                            </a:rPr>
                            <m:t>,</m:t>
                          </m:r>
                          <m:r>
                            <a:rPr lang="en-US" b="1" i="1">
                              <a:latin typeface="Cambria Math" panose="02040503050406030204" pitchFamily="18" charset="0"/>
                            </a:rPr>
                            <m:t>𝒂𝒆</m:t>
                          </m:r>
                        </m:sub>
                      </m:sSub>
                      <m:r>
                        <a:rPr lang="en-US" b="1" i="1">
                          <a:latin typeface="Cambria Math" panose="02040503050406030204" pitchFamily="18" charset="0"/>
                        </a:rPr>
                        <m:t> </m:t>
                      </m:r>
                      <m:r>
                        <a:rPr lang="pt-BR" b="1" i="1" smtClean="0">
                          <a:latin typeface="Cambria Math" panose="02040503050406030204" pitchFamily="18" charset="0"/>
                        </a:rPr>
                        <m:t>     </m:t>
                      </m:r>
                      <m:f>
                        <m:fPr>
                          <m:ctrlPr>
                            <a:rPr lang="en-US" b="1" i="1">
                              <a:latin typeface="Cambria Math" panose="02040503050406030204" pitchFamily="18" charset="0"/>
                            </a:rPr>
                          </m:ctrlPr>
                        </m:fPr>
                        <m:num>
                          <m:r>
                            <a:rPr lang="en-US" b="1" i="1">
                              <a:latin typeface="Cambria Math" panose="02040503050406030204" pitchFamily="18" charset="0"/>
                            </a:rPr>
                            <m:t>𝓒</m:t>
                          </m:r>
                          <m:d>
                            <m:dPr>
                              <m:ctrlPr>
                                <a:rPr lang="en-US" b="1" i="1">
                                  <a:latin typeface="Cambria Math" panose="02040503050406030204" pitchFamily="18" charset="0"/>
                                </a:rPr>
                              </m:ctrlPr>
                            </m:dPr>
                            <m:e>
                              <m:sSub>
                                <m:sSubPr>
                                  <m:ctrlPr>
                                    <a:rPr lang="en-US" b="1" i="1">
                                      <a:latin typeface="Cambria Math" panose="02040503050406030204" pitchFamily="18" charset="0"/>
                                    </a:rPr>
                                  </m:ctrlPr>
                                </m:sSubPr>
                                <m:e>
                                  <m:r>
                                    <a:rPr lang="en-US" b="1" i="1">
                                      <a:latin typeface="Cambria Math" panose="02040503050406030204" pitchFamily="18" charset="0"/>
                                    </a:rPr>
                                    <m:t>𝑨𝑬</m:t>
                                  </m:r>
                                </m:e>
                                <m:sub>
                                  <m:r>
                                    <a:rPr lang="en-US" b="1" i="1">
                                      <a:latin typeface="Cambria Math" panose="02040503050406030204" pitchFamily="18" charset="0"/>
                                    </a:rPr>
                                    <m:t>𝒕</m:t>
                                  </m:r>
                                </m:sub>
                              </m:sSub>
                            </m:e>
                          </m:d>
                        </m:num>
                        <m:den>
                          <m:r>
                            <a:rPr lang="en-US" b="1" i="1">
                              <a:latin typeface="Cambria Math" panose="02040503050406030204" pitchFamily="18" charset="0"/>
                            </a:rPr>
                            <m:t>𝟏</m:t>
                          </m:r>
                          <m:r>
                            <a:rPr lang="en-US" b="1" i="1">
                              <a:latin typeface="Cambria Math" panose="02040503050406030204" pitchFamily="18" charset="0"/>
                            </a:rPr>
                            <m:t>−</m:t>
                          </m:r>
                          <m:r>
                            <a:rPr lang="en-US" b="1" i="1">
                              <a:latin typeface="Cambria Math" panose="02040503050406030204" pitchFamily="18" charset="0"/>
                            </a:rPr>
                            <m:t>𝓒</m:t>
                          </m:r>
                          <m:d>
                            <m:dPr>
                              <m:ctrlPr>
                                <a:rPr lang="en-US" b="1" i="1">
                                  <a:latin typeface="Cambria Math" panose="02040503050406030204" pitchFamily="18" charset="0"/>
                                </a:rPr>
                              </m:ctrlPr>
                            </m:dPr>
                            <m:e>
                              <m:sSub>
                                <m:sSubPr>
                                  <m:ctrlPr>
                                    <a:rPr lang="en-US" b="1" i="1">
                                      <a:latin typeface="Cambria Math" panose="02040503050406030204" pitchFamily="18" charset="0"/>
                                    </a:rPr>
                                  </m:ctrlPr>
                                </m:sSubPr>
                                <m:e>
                                  <m:r>
                                    <a:rPr lang="en-US" b="1" i="1">
                                      <a:latin typeface="Cambria Math" panose="02040503050406030204" pitchFamily="18" charset="0"/>
                                    </a:rPr>
                                    <m:t>𝑨𝑬</m:t>
                                  </m:r>
                                </m:e>
                                <m:sub>
                                  <m:r>
                                    <a:rPr lang="en-US" b="1" i="1">
                                      <a:latin typeface="Cambria Math" panose="02040503050406030204" pitchFamily="18" charset="0"/>
                                    </a:rPr>
                                    <m:t>𝒕</m:t>
                                  </m:r>
                                </m:sub>
                              </m:sSub>
                            </m:e>
                          </m:d>
                        </m:den>
                      </m:f>
                      <m:sSubSup>
                        <m:sSubSupPr>
                          <m:ctrlPr>
                            <a:rPr lang="en-US" b="1" i="1">
                              <a:latin typeface="Cambria Math" panose="02040503050406030204" pitchFamily="18" charset="0"/>
                            </a:rPr>
                          </m:ctrlPr>
                        </m:sSubSupPr>
                        <m:e>
                          <m:sSubSup>
                            <m:sSubSupPr>
                              <m:ctrlPr>
                                <a:rPr lang="en-US" b="1" i="1">
                                  <a:latin typeface="Cambria Math" panose="02040503050406030204" pitchFamily="18" charset="0"/>
                                </a:rPr>
                              </m:ctrlPr>
                            </m:sSubSupPr>
                            <m:e>
                              <m:r>
                                <a:rPr lang="en-US" b="1" i="1">
                                  <a:latin typeface="Cambria Math" panose="02040503050406030204" pitchFamily="18" charset="0"/>
                                </a:rPr>
                                <m:t>𝑷</m:t>
                              </m:r>
                            </m:e>
                            <m:sub>
                              <m:r>
                                <a:rPr lang="en-US" b="1" i="1">
                                  <a:latin typeface="Cambria Math" panose="02040503050406030204" pitchFamily="18" charset="0"/>
                                </a:rPr>
                                <m:t>𝒕</m:t>
                              </m:r>
                            </m:sub>
                            <m:sup>
                              <m:r>
                                <a:rPr lang="en-US" b="1" i="1">
                                  <a:latin typeface="Cambria Math" panose="02040503050406030204" pitchFamily="18" charset="0"/>
                                </a:rPr>
                                <m:t>𝑲𝑵</m:t>
                              </m:r>
                            </m:sup>
                          </m:sSubSup>
                          <m:r>
                            <a:rPr lang="en-US" b="1" i="1">
                              <a:latin typeface="Cambria Math" panose="02040503050406030204" pitchFamily="18" charset="0"/>
                            </a:rPr>
                            <m:t>𝒀</m:t>
                          </m:r>
                        </m:e>
                        <m:sub>
                          <m:r>
                            <a:rPr lang="en-US" b="1" i="1">
                              <a:latin typeface="Cambria Math" panose="02040503050406030204" pitchFamily="18" charset="0"/>
                            </a:rPr>
                            <m:t>𝒕</m:t>
                          </m:r>
                        </m:sub>
                        <m:sup>
                          <m:r>
                            <a:rPr lang="en-US" b="1" i="1">
                              <a:latin typeface="Cambria Math" panose="02040503050406030204" pitchFamily="18" charset="0"/>
                            </a:rPr>
                            <m:t>𝑲𝑵</m:t>
                          </m:r>
                        </m:sup>
                      </m:sSubSup>
                    </m:oMath>
                  </m:oMathPara>
                </a14:m>
                <a:endParaRPr lang="en-US" b="1" dirty="0"/>
              </a:p>
              <a:p>
                <a:pPr marL="0" indent="0">
                  <a:buNone/>
                </a:pPr>
                <a:r>
                  <a:rPr lang="en-US" dirty="0"/>
                  <a:t>				</a:t>
                </a:r>
              </a:p>
              <a:p>
                <a:pPr marL="0" indent="0">
                  <a:buNone/>
                </a:pPr>
                <a:endParaRPr lang="en-US" dirty="0"/>
              </a:p>
              <a:p>
                <a:pPr marL="457200" lvl="1" indent="0">
                  <a:buNone/>
                </a:pPr>
                <a:endParaRPr lang="en-US" dirty="0"/>
              </a:p>
              <a:p>
                <a:pPr marL="457200" lvl="1" indent="0">
                  <a:buNone/>
                </a:pPr>
                <a:endParaRPr lang="en-US" dirty="0"/>
              </a:p>
              <a:p>
                <a:pPr marL="457200" lvl="1" indent="0">
                  <a:buNone/>
                </a:pPr>
                <a:endParaRPr lang="en-US" dirty="0" smtClean="0"/>
              </a:p>
              <a:p>
                <a:pPr marL="457200" lvl="1" indent="0">
                  <a:buNone/>
                </a:pPr>
                <a:r>
                  <a:rPr lang="en-US" dirty="0" smtClean="0"/>
                  <a:t>where    </a:t>
                </a:r>
                <a14:m>
                  <m:oMath xmlns:m="http://schemas.openxmlformats.org/officeDocument/2006/math">
                    <m:r>
                      <a:rPr lang="en-US" i="1">
                        <a:latin typeface="Cambria Math" panose="02040503050406030204" pitchFamily="18" charset="0"/>
                      </a:rPr>
                      <m:t>𝒞</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𝐴𝐸</m:t>
                            </m:r>
                          </m:e>
                          <m:sub>
                            <m:r>
                              <a:rPr lang="en-US" i="1">
                                <a:latin typeface="Cambria Math" panose="02040503050406030204" pitchFamily="18" charset="0"/>
                              </a:rPr>
                              <m:t>𝑡</m:t>
                            </m:r>
                          </m:sub>
                        </m:sSub>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𝜙</m:t>
                        </m:r>
                      </m:e>
                      <m:sub>
                        <m:r>
                          <a:rPr lang="en-US" i="1">
                            <a:latin typeface="Cambria Math" panose="02040503050406030204" pitchFamily="18" charset="0"/>
                          </a:rPr>
                          <m:t>1,</m:t>
                        </m:r>
                        <m:r>
                          <a:rPr lang="pt-BR" i="1">
                            <a:latin typeface="Cambria Math" panose="02040503050406030204" pitchFamily="18" charset="0"/>
                          </a:rPr>
                          <m:t>𝑎𝑒</m:t>
                        </m:r>
                      </m:sub>
                    </m:sSub>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𝐴𝐸</m:t>
                                </m:r>
                              </m:e>
                              <m:sub>
                                <m:r>
                                  <a:rPr lang="en-US" i="1">
                                    <a:latin typeface="Cambria Math" panose="02040503050406030204" pitchFamily="18" charset="0"/>
                                  </a:rPr>
                                  <m:t>𝑡</m:t>
                                </m:r>
                              </m:sub>
                            </m:sSub>
                          </m:e>
                        </m:d>
                      </m:e>
                      <m:sup>
                        <m:sSub>
                          <m:sSubPr>
                            <m:ctrlPr>
                              <a:rPr lang="en-US" i="1">
                                <a:latin typeface="Cambria Math" panose="02040503050406030204" pitchFamily="18" charset="0"/>
                              </a:rPr>
                            </m:ctrlPr>
                          </m:sSubPr>
                          <m:e>
                            <m:r>
                              <a:rPr lang="en-US" i="1">
                                <a:latin typeface="Cambria Math" panose="02040503050406030204" pitchFamily="18" charset="0"/>
                              </a:rPr>
                              <m:t>𝜙</m:t>
                            </m:r>
                          </m:e>
                          <m:sub>
                            <m:r>
                              <a:rPr lang="en-US" i="1">
                                <a:latin typeface="Cambria Math" panose="02040503050406030204" pitchFamily="18" charset="0"/>
                              </a:rPr>
                              <m:t>2,</m:t>
                            </m:r>
                            <m:r>
                              <a:rPr lang="pt-BR" i="1">
                                <a:latin typeface="Cambria Math" panose="02040503050406030204" pitchFamily="18" charset="0"/>
                              </a:rPr>
                              <m:t>𝑎𝑒</m:t>
                            </m:r>
                          </m:sub>
                        </m:sSub>
                      </m:sup>
                    </m:sSup>
                  </m:oMath>
                </a14:m>
                <a:r>
                  <a:rPr lang="pt-BR" i="1" dirty="0">
                    <a:latin typeface="Cambria Math" panose="02040503050406030204" pitchFamily="18" charset="0"/>
                  </a:rPr>
                  <a:t>  </a:t>
                </a:r>
              </a:p>
              <a:p>
                <a:pPr marL="457200" lvl="1" indent="0">
                  <a:buNone/>
                </a:pPr>
                <a:r>
                  <a:rPr lang="pt-BR" i="1" dirty="0" smtClean="0">
                    <a:latin typeface="Cambria Math" panose="02040503050406030204" pitchFamily="18" charset="0"/>
                  </a:rPr>
                  <a:t>             </a:t>
                </a:r>
              </a:p>
              <a:p>
                <a:pPr marL="457200" lvl="1" indent="0">
                  <a:buNone/>
                </a:pPr>
                <a:r>
                  <a:rPr lang="pt-BR" i="1" dirty="0">
                    <a:latin typeface="Cambria Math" panose="02040503050406030204" pitchFamily="18" charset="0"/>
                  </a:rPr>
                  <a:t> </a:t>
                </a:r>
                <a:r>
                  <a:rPr lang="pt-BR" i="1" dirty="0" smtClean="0">
                    <a:latin typeface="Cambria Math" panose="02040503050406030204" pitchFamily="18" charset="0"/>
                  </a:rPr>
                  <a:t>             </a:t>
                </a:r>
                <a:r>
                  <a:rPr lang="en-US" dirty="0" smtClean="0"/>
                  <a:t>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𝐸𝑀</m:t>
                        </m:r>
                      </m:e>
                      <m:sub>
                        <m:r>
                          <a:rPr lang="en-US" i="1">
                            <a:latin typeface="Cambria Math" panose="02040503050406030204" pitchFamily="18" charset="0"/>
                          </a:rPr>
                          <m:t>𝑡</m:t>
                        </m:r>
                      </m:sub>
                      <m:sup>
                        <m:r>
                          <a:rPr lang="en-US" i="1">
                            <a:latin typeface="Cambria Math" panose="02040503050406030204" pitchFamily="18" charset="0"/>
                          </a:rPr>
                          <m:t>𝐾𝑁</m:t>
                        </m:r>
                      </m:sup>
                    </m:sSubSup>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𝐴𝐸</m:t>
                            </m:r>
                          </m:e>
                          <m:sub>
                            <m:r>
                              <a:rPr lang="en-US" i="1">
                                <a:latin typeface="Cambria Math" panose="02040503050406030204" pitchFamily="18" charset="0"/>
                              </a:rPr>
                              <m:t>𝑡</m:t>
                            </m:r>
                          </m:sub>
                        </m:sSub>
                      </m:e>
                    </m:d>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𝑒𝑚</m:t>
                        </m:r>
                      </m:sub>
                    </m:sSub>
                    <m:sSup>
                      <m:sSupPr>
                        <m:ctrlPr>
                          <a:rPr lang="en-US" i="1">
                            <a:latin typeface="Cambria Math" panose="02040503050406030204" pitchFamily="18" charset="0"/>
                          </a:rPr>
                        </m:ctrlPr>
                      </m:sSupPr>
                      <m:e>
                        <m:d>
                          <m:dPr>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𝑌</m:t>
                                </m:r>
                              </m:e>
                              <m:sub>
                                <m:r>
                                  <a:rPr lang="en-US" i="1">
                                    <a:latin typeface="Cambria Math" panose="02040503050406030204" pitchFamily="18" charset="0"/>
                                  </a:rPr>
                                  <m:t>𝑡</m:t>
                                </m:r>
                              </m:sub>
                              <m:sup>
                                <m:r>
                                  <a:rPr lang="en-US" i="1">
                                    <a:latin typeface="Cambria Math" panose="02040503050406030204" pitchFamily="18" charset="0"/>
                                  </a:rPr>
                                  <m:t>𝐾𝑁</m:t>
                                </m:r>
                              </m:sup>
                            </m:sSubSup>
                          </m:e>
                        </m:d>
                      </m:e>
                      <m:sup>
                        <m:sSub>
                          <m:sSubPr>
                            <m:ctrlPr>
                              <a:rPr lang="en-US"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𝑒𝑚</m:t>
                            </m:r>
                          </m:sub>
                        </m:sSub>
                      </m:sup>
                    </m:sSup>
                  </m:oMath>
                </a14:m>
                <a:endParaRPr lang="en-US" dirty="0"/>
              </a:p>
              <a:p>
                <a:pPr marL="457200" lvl="1" indent="0">
                  <a:buNone/>
                </a:pPr>
                <a:r>
                  <a:rPr lang="en-US" dirty="0" smtClean="0"/>
                  <a:t>               </a:t>
                </a:r>
                <a14:m>
                  <m:oMath xmlns:m="http://schemas.openxmlformats.org/officeDocument/2006/math">
                    <m:sSubSup>
                      <m:sSubSupPr>
                        <m:ctrlPr>
                          <a:rPr lang="pt-BR" i="1">
                            <a:latin typeface="Cambria Math" panose="02040503050406030204" pitchFamily="18" charset="0"/>
                          </a:rPr>
                        </m:ctrlPr>
                      </m:sSubSupPr>
                      <m:e>
                        <m:r>
                          <a:rPr lang="en-US" i="1">
                            <a:latin typeface="Cambria Math" panose="02040503050406030204" pitchFamily="18" charset="0"/>
                          </a:rPr>
                          <m:t>𝑌</m:t>
                        </m:r>
                      </m:e>
                      <m:sub>
                        <m:r>
                          <a:rPr lang="en-US" i="1">
                            <a:latin typeface="Cambria Math" panose="02040503050406030204" pitchFamily="18" charset="0"/>
                          </a:rPr>
                          <m:t>𝑡</m:t>
                        </m:r>
                      </m:sub>
                      <m:sup>
                        <m:r>
                          <a:rPr lang="en-US" i="1">
                            <a:latin typeface="Cambria Math" panose="02040503050406030204" pitchFamily="18" charset="0"/>
                          </a:rPr>
                          <m:t>𝐾𝑁</m:t>
                        </m:r>
                      </m:sup>
                    </m:sSubSup>
                    <m:r>
                      <a:rPr lang="en-US" i="1">
                        <a:latin typeface="Cambria Math" panose="02040503050406030204" pitchFamily="18" charset="0"/>
                      </a:rPr>
                      <m:t>=</m:t>
                    </m:r>
                    <m:d>
                      <m:dPr>
                        <m:ctrlPr>
                          <a:rPr lang="pt-BR" i="1">
                            <a:latin typeface="Cambria Math" panose="02040503050406030204" pitchFamily="18" charset="0"/>
                          </a:rPr>
                        </m:ctrlPr>
                      </m:dPr>
                      <m:e>
                        <m:r>
                          <a:rPr lang="en-US" i="1">
                            <a:latin typeface="Cambria Math" panose="02040503050406030204" pitchFamily="18" charset="0"/>
                          </a:rPr>
                          <m:t>1−</m:t>
                        </m:r>
                        <m:r>
                          <a:rPr lang="en-US" i="1">
                            <a:latin typeface="Cambria Math" panose="02040503050406030204" pitchFamily="18" charset="0"/>
                          </a:rPr>
                          <m:t>𝒞</m:t>
                        </m:r>
                        <m:r>
                          <a:rPr lang="en-US" i="1">
                            <a:latin typeface="Cambria Math" panose="02040503050406030204" pitchFamily="18" charset="0"/>
                          </a:rPr>
                          <m:t>(</m:t>
                        </m:r>
                        <m:sSub>
                          <m:sSubPr>
                            <m:ctrlPr>
                              <a:rPr lang="pt-BR" i="1">
                                <a:latin typeface="Cambria Math" panose="02040503050406030204" pitchFamily="18" charset="0"/>
                              </a:rPr>
                            </m:ctrlPr>
                          </m:sSubPr>
                          <m:e>
                            <m:r>
                              <a:rPr lang="en-US" i="1">
                                <a:latin typeface="Cambria Math" panose="02040503050406030204" pitchFamily="18" charset="0"/>
                              </a:rPr>
                              <m:t>𝐴𝐸</m:t>
                            </m:r>
                          </m:e>
                          <m:sub>
                            <m:r>
                              <a:rPr lang="en-US" i="1">
                                <a:latin typeface="Cambria Math" panose="02040503050406030204" pitchFamily="18" charset="0"/>
                              </a:rPr>
                              <m:t>𝑡</m:t>
                            </m:r>
                          </m:sub>
                        </m:sSub>
                        <m:r>
                          <a:rPr lang="en-US" i="1">
                            <a:latin typeface="Cambria Math" panose="02040503050406030204" pitchFamily="18" charset="0"/>
                          </a:rPr>
                          <m:t>)</m:t>
                        </m:r>
                      </m:e>
                    </m:d>
                    <m:sSup>
                      <m:sSupPr>
                        <m:ctrlPr>
                          <a:rPr lang="pt-BR" i="1">
                            <a:latin typeface="Cambria Math" panose="02040503050406030204" pitchFamily="18" charset="0"/>
                          </a:rPr>
                        </m:ctrlPr>
                      </m:sSupPr>
                      <m:e>
                        <m:d>
                          <m:dPr>
                            <m:begChr m:val="["/>
                            <m:endChr m:val="]"/>
                            <m:ctrlPr>
                              <a:rPr lang="pt-BR" i="1">
                                <a:latin typeface="Cambria Math" panose="02040503050406030204" pitchFamily="18" charset="0"/>
                              </a:rPr>
                            </m:ctrlPr>
                          </m:dPr>
                          <m:e>
                            <m:r>
                              <a:rPr lang="en-US" i="1">
                                <a:latin typeface="Cambria Math" panose="02040503050406030204" pitchFamily="18" charset="0"/>
                              </a:rPr>
                              <m:t>𝛼</m:t>
                            </m:r>
                            <m:sSup>
                              <m:sSupPr>
                                <m:ctrlPr>
                                  <a:rPr lang="pt-BR" i="1">
                                    <a:latin typeface="Cambria Math" panose="02040503050406030204" pitchFamily="18" charset="0"/>
                                  </a:rPr>
                                </m:ctrlPr>
                              </m:sSupPr>
                              <m:e>
                                <m:d>
                                  <m:dPr>
                                    <m:ctrlPr>
                                      <a:rPr lang="pt-BR" i="1">
                                        <a:latin typeface="Cambria Math" panose="02040503050406030204" pitchFamily="18" charset="0"/>
                                      </a:rPr>
                                    </m:ctrlPr>
                                  </m:dPr>
                                  <m:e>
                                    <m:sSub>
                                      <m:sSubPr>
                                        <m:ctrlPr>
                                          <a:rPr lang="pt-BR"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𝑡</m:t>
                                        </m:r>
                                      </m:sub>
                                    </m:sSub>
                                  </m:e>
                                </m:d>
                              </m:e>
                              <m:sup>
                                <m:r>
                                  <a:rPr lang="en-US" i="1">
                                    <a:latin typeface="Cambria Math" panose="02040503050406030204" pitchFamily="18" charset="0"/>
                                  </a:rPr>
                                  <m:t>1−</m:t>
                                </m:r>
                                <m:f>
                                  <m:fPr>
                                    <m:ctrlPr>
                                      <a:rPr lang="pt-BR"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𝜂</m:t>
                                    </m:r>
                                  </m:den>
                                </m:f>
                              </m:sup>
                            </m:sSup>
                            <m:r>
                              <a:rPr lang="en-US" i="1">
                                <a:latin typeface="Cambria Math" panose="02040503050406030204" pitchFamily="18" charset="0"/>
                              </a:rPr>
                              <m:t>+(1−</m:t>
                            </m:r>
                            <m:r>
                              <a:rPr lang="en-US" i="1">
                                <a:latin typeface="Cambria Math" panose="02040503050406030204" pitchFamily="18" charset="0"/>
                              </a:rPr>
                              <m:t>𝛼</m:t>
                            </m:r>
                            <m:r>
                              <a:rPr lang="en-US" i="1">
                                <a:latin typeface="Cambria Math" panose="02040503050406030204" pitchFamily="18" charset="0"/>
                              </a:rPr>
                              <m:t>)</m:t>
                            </m:r>
                            <m:sSup>
                              <m:sSupPr>
                                <m:ctrlPr>
                                  <a:rPr lang="pt-BR" i="1">
                                    <a:latin typeface="Cambria Math" panose="02040503050406030204" pitchFamily="18" charset="0"/>
                                  </a:rPr>
                                </m:ctrlPr>
                              </m:sSupPr>
                              <m:e>
                                <m:d>
                                  <m:dPr>
                                    <m:ctrlPr>
                                      <a:rPr lang="pt-BR" i="1">
                                        <a:latin typeface="Cambria Math" panose="02040503050406030204" pitchFamily="18" charset="0"/>
                                      </a:rPr>
                                    </m:ctrlPr>
                                  </m:dPr>
                                  <m:e>
                                    <m:sSub>
                                      <m:sSubPr>
                                        <m:ctrlPr>
                                          <a:rPr lang="pt-BR"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𝑡</m:t>
                                        </m:r>
                                      </m:sub>
                                    </m:sSub>
                                    <m:sSub>
                                      <m:sSubPr>
                                        <m:ctrlPr>
                                          <a:rPr lang="pt-BR"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𝑡</m:t>
                                        </m:r>
                                      </m:sub>
                                    </m:sSub>
                                  </m:e>
                                </m:d>
                              </m:e>
                              <m:sup>
                                <m:r>
                                  <a:rPr lang="en-US" i="1">
                                    <a:latin typeface="Cambria Math" panose="02040503050406030204" pitchFamily="18" charset="0"/>
                                  </a:rPr>
                                  <m:t>1−</m:t>
                                </m:r>
                                <m:f>
                                  <m:fPr>
                                    <m:ctrlPr>
                                      <a:rPr lang="pt-BR"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𝜂</m:t>
                                    </m:r>
                                  </m:den>
                                </m:f>
                              </m:sup>
                            </m:sSup>
                          </m:e>
                        </m:d>
                      </m:e>
                      <m:sup>
                        <m:f>
                          <m:fPr>
                            <m:ctrlPr>
                              <a:rPr lang="pt-BR" i="1">
                                <a:latin typeface="Cambria Math" panose="02040503050406030204" pitchFamily="18" charset="0"/>
                              </a:rPr>
                            </m:ctrlPr>
                          </m:fPr>
                          <m:num>
                            <m:r>
                              <a:rPr lang="en-US" i="1">
                                <a:latin typeface="Cambria Math" panose="02040503050406030204" pitchFamily="18" charset="0"/>
                              </a:rPr>
                              <m:t>𝜂</m:t>
                            </m:r>
                          </m:num>
                          <m:den>
                            <m:r>
                              <a:rPr lang="en-US" i="1">
                                <a:latin typeface="Cambria Math" panose="02040503050406030204" pitchFamily="18" charset="0"/>
                              </a:rPr>
                              <m:t>𝜂</m:t>
                            </m:r>
                            <m:r>
                              <a:rPr lang="en-US" i="1">
                                <a:latin typeface="Cambria Math" panose="02040503050406030204" pitchFamily="18" charset="0"/>
                              </a:rPr>
                              <m:t>−1</m:t>
                            </m:r>
                          </m:den>
                        </m:f>
                      </m:sup>
                    </m:sSup>
                  </m:oMath>
                </a14:m>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mc:Choice>
        <mc:Fallback xmlns="">
          <p:sp>
            <p:nvSpPr>
              <p:cNvPr id="3" name="Espaço Reservado para Conteúdo 2">
                <a:extLst>
                  <a:ext uri="{FF2B5EF4-FFF2-40B4-BE49-F238E27FC236}">
                    <a16:creationId xmlns:a16="http://schemas.microsoft.com/office/drawing/2014/main" id="{A51CE6F8-A392-A79D-8801-4B88C3446ECE}"/>
                  </a:ext>
                </a:extLst>
              </p:cNvPr>
              <p:cNvSpPr>
                <a:spLocks noGrp="1" noRot="1" noChangeAspect="1" noMove="1" noResize="1" noEditPoints="1" noAdjustHandles="1" noChangeArrowheads="1" noChangeShapeType="1" noTextEdit="1"/>
              </p:cNvSpPr>
              <p:nvPr>
                <p:ph sz="quarter" idx="12"/>
              </p:nvPr>
            </p:nvSpPr>
            <p:spPr>
              <a:xfrm>
                <a:off x="480000" y="1116000"/>
                <a:ext cx="11232000" cy="4778383"/>
              </a:xfrm>
              <a:blipFill>
                <a:blip r:embed="rId2"/>
                <a:stretch>
                  <a:fillRect l="-597" t="-1276"/>
                </a:stretch>
              </a:blipFill>
            </p:spPr>
            <p:txBody>
              <a:bodyPr/>
              <a:lstStyle/>
              <a:p>
                <a:r>
                  <a:rPr lang="pt-BR">
                    <a:noFill/>
                  </a:rPr>
                  <a:t> </a:t>
                </a:r>
              </a:p>
            </p:txBody>
          </p:sp>
        </mc:Fallback>
      </mc:AlternateContent>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a:t>Intermediate Firm - Optimal decision </a:t>
            </a:r>
            <a:r>
              <a:rPr lang="en-US" dirty="0" smtClean="0"/>
              <a:t>(Cont.)</a:t>
            </a:r>
            <a:endParaRPr lang="en-US" dirty="0"/>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sp>
        <p:nvSpPr>
          <p:cNvPr id="5" name="CaixaDeTexto 4"/>
          <p:cNvSpPr txBox="1"/>
          <p:nvPr/>
        </p:nvSpPr>
        <p:spPr>
          <a:xfrm>
            <a:off x="3313610" y="2849646"/>
            <a:ext cx="1689465" cy="646331"/>
          </a:xfrm>
          <a:prstGeom prst="rect">
            <a:avLst/>
          </a:prstGeom>
          <a:noFill/>
        </p:spPr>
        <p:txBody>
          <a:bodyPr wrap="square" rtlCol="0">
            <a:spAutoFit/>
          </a:bodyPr>
          <a:lstStyle/>
          <a:p>
            <a:r>
              <a:rPr lang="en-US" dirty="0">
                <a:solidFill>
                  <a:srgbClr val="015C79"/>
                </a:solidFill>
              </a:rPr>
              <a:t>Reduction in emissions costs</a:t>
            </a:r>
          </a:p>
        </p:txBody>
      </p:sp>
      <p:sp>
        <p:nvSpPr>
          <p:cNvPr id="7" name="Chave Esquerda 6"/>
          <p:cNvSpPr/>
          <p:nvPr/>
        </p:nvSpPr>
        <p:spPr>
          <a:xfrm rot="16200000">
            <a:off x="4051098" y="1609475"/>
            <a:ext cx="214490" cy="204651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8" name="CaixaDeTexto 7"/>
          <p:cNvSpPr txBox="1"/>
          <p:nvPr/>
        </p:nvSpPr>
        <p:spPr>
          <a:xfrm>
            <a:off x="7402919" y="2849645"/>
            <a:ext cx="1924594" cy="646331"/>
          </a:xfrm>
          <a:prstGeom prst="rect">
            <a:avLst/>
          </a:prstGeom>
          <a:noFill/>
        </p:spPr>
        <p:txBody>
          <a:bodyPr wrap="square" rtlCol="0">
            <a:spAutoFit/>
          </a:bodyPr>
          <a:lstStyle/>
          <a:p>
            <a:r>
              <a:rPr lang="en-US" dirty="0">
                <a:solidFill>
                  <a:srgbClr val="015C79"/>
                </a:solidFill>
              </a:rPr>
              <a:t>Cost abatement of emissions effort </a:t>
            </a:r>
          </a:p>
        </p:txBody>
      </p:sp>
      <p:sp>
        <p:nvSpPr>
          <p:cNvPr id="9" name="Chave Esquerda 8"/>
          <p:cNvSpPr/>
          <p:nvPr/>
        </p:nvSpPr>
        <p:spPr>
          <a:xfrm rot="16200000">
            <a:off x="7843167" y="1555578"/>
            <a:ext cx="214490" cy="216075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10" name="CaixaDeTexto 9"/>
          <p:cNvSpPr txBox="1"/>
          <p:nvPr/>
        </p:nvSpPr>
        <p:spPr>
          <a:xfrm>
            <a:off x="5181600" y="2858860"/>
            <a:ext cx="1915886" cy="646331"/>
          </a:xfrm>
          <a:prstGeom prst="rect">
            <a:avLst/>
          </a:prstGeom>
          <a:noFill/>
        </p:spPr>
        <p:txBody>
          <a:bodyPr wrap="square" rtlCol="0">
            <a:spAutoFit/>
          </a:bodyPr>
          <a:lstStyle/>
          <a:p>
            <a:r>
              <a:rPr lang="en-US" b="1" dirty="0">
                <a:solidFill>
                  <a:srgbClr val="FF0000"/>
                </a:solidFill>
              </a:rPr>
              <a:t>Cost </a:t>
            </a:r>
            <a:r>
              <a:rPr lang="en-US" b="1" dirty="0" smtClean="0">
                <a:solidFill>
                  <a:srgbClr val="FF0000"/>
                </a:solidFill>
              </a:rPr>
              <a:t>elasticity to </a:t>
            </a:r>
            <a:r>
              <a:rPr lang="en-US" b="1" dirty="0">
                <a:solidFill>
                  <a:srgbClr val="FF0000"/>
                </a:solidFill>
              </a:rPr>
              <a:t>abatement effort </a:t>
            </a:r>
          </a:p>
        </p:txBody>
      </p:sp>
      <p:cxnSp>
        <p:nvCxnSpPr>
          <p:cNvPr id="12" name="Conector de Seta Reta 11"/>
          <p:cNvCxnSpPr/>
          <p:nvPr/>
        </p:nvCxnSpPr>
        <p:spPr>
          <a:xfrm flipV="1">
            <a:off x="5974080" y="2525486"/>
            <a:ext cx="154577" cy="32415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Elipse 12"/>
          <p:cNvSpPr/>
          <p:nvPr/>
        </p:nvSpPr>
        <p:spPr>
          <a:xfrm>
            <a:off x="5743438" y="1763486"/>
            <a:ext cx="842419" cy="744909"/>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0530944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26</a:t>
            </a:fld>
            <a:endParaRPr lang="pt-BR" dirty="0"/>
          </a:p>
        </p:txBody>
      </p:sp>
      <mc:AlternateContent xmlns:mc="http://schemas.openxmlformats.org/markup-compatibility/2006" xmlns:a14="http://schemas.microsoft.com/office/drawing/2010/main">
        <mc:Choice Requires="a14">
          <p:sp>
            <p:nvSpPr>
              <p:cNvPr id="3"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480000" y="984070"/>
                <a:ext cx="11232000" cy="4910314"/>
              </a:xfrm>
            </p:spPr>
            <p:txBody>
              <a:bodyPr/>
              <a:lstStyle/>
              <a:p>
                <a:r>
                  <a:rPr lang="en-US" dirty="0" smtClean="0"/>
                  <a:t>From the FOCs, solution of the problem above are describe by the following equations</a:t>
                </a:r>
              </a:p>
              <a:p>
                <a:pPr marL="0" indent="0">
                  <a:buNone/>
                </a:pPr>
                <a14:m>
                  <m:oMathPara xmlns:m="http://schemas.openxmlformats.org/officeDocument/2006/math">
                    <m:oMathParaPr>
                      <m:jc m:val="centerGroup"/>
                    </m:oMathParaPr>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𝑅</m:t>
                          </m:r>
                        </m:e>
                        <m:sub>
                          <m:r>
                            <a:rPr lang="en-US" i="1">
                              <a:latin typeface="Cambria Math" panose="02040503050406030204" pitchFamily="18" charset="0"/>
                            </a:rPr>
                            <m:t>𝑡</m:t>
                          </m:r>
                        </m:sub>
                        <m:sup>
                          <m:r>
                            <a:rPr lang="en-US" i="1">
                              <a:latin typeface="Cambria Math" panose="02040503050406030204" pitchFamily="18" charset="0"/>
                            </a:rPr>
                            <m:t>𝐾</m:t>
                          </m:r>
                        </m:sup>
                      </m:sSubSup>
                      <m:r>
                        <a:rPr lang="en-US" i="1">
                          <a:latin typeface="Cambria Math" panose="02040503050406030204" pitchFamily="18" charset="0"/>
                        </a:rPr>
                        <m:t>=</m:t>
                      </m:r>
                      <m:r>
                        <a:rPr lang="en-US" i="1">
                          <a:latin typeface="Cambria Math" panose="02040503050406030204" pitchFamily="18" charset="0"/>
                        </a:rPr>
                        <m:t>𝛼</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𝑡</m:t>
                          </m:r>
                        </m:sub>
                        <m:sup>
                          <m:r>
                            <a:rPr lang="en-US" i="1">
                              <a:latin typeface="Cambria Math" panose="02040503050406030204" pitchFamily="18" charset="0"/>
                            </a:rPr>
                            <m:t>𝐾𝑁</m:t>
                          </m:r>
                        </m:sup>
                      </m:sSubSup>
                      <m:sSup>
                        <m:sSupPr>
                          <m:ctrlPr>
                            <a:rPr lang="en-US" i="1">
                              <a:latin typeface="Cambria Math" panose="02040503050406030204" pitchFamily="18" charset="0"/>
                            </a:rPr>
                          </m:ctrlPr>
                        </m:sSupPr>
                        <m:e>
                          <m:d>
                            <m:dPr>
                              <m:ctrlPr>
                                <a:rPr lang="en-US" b="1" i="1">
                                  <a:latin typeface="Cambria Math" panose="02040503050406030204" pitchFamily="18" charset="0"/>
                                </a:rPr>
                              </m:ctrlPr>
                            </m:dPr>
                            <m:e>
                              <m:r>
                                <a:rPr lang="en-US" b="1" i="1">
                                  <a:latin typeface="Cambria Math" panose="02040503050406030204" pitchFamily="18" charset="0"/>
                                </a:rPr>
                                <m:t>𝟏</m:t>
                              </m:r>
                              <m:r>
                                <a:rPr lang="en-US" b="1" i="1">
                                  <a:latin typeface="Cambria Math" panose="02040503050406030204" pitchFamily="18" charset="0"/>
                                </a:rPr>
                                <m:t>−</m:t>
                              </m:r>
                              <m:r>
                                <a:rPr lang="en-US" b="1" i="1">
                                  <a:latin typeface="Cambria Math" panose="02040503050406030204" pitchFamily="18" charset="0"/>
                                </a:rPr>
                                <m:t>𝓒</m:t>
                              </m:r>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𝑨𝑬</m:t>
                                  </m:r>
                                </m:e>
                                <m:sub>
                                  <m:r>
                                    <a:rPr lang="en-US" b="1" i="1">
                                      <a:latin typeface="Cambria Math" panose="02040503050406030204" pitchFamily="18" charset="0"/>
                                    </a:rPr>
                                    <m:t>𝒕</m:t>
                                  </m:r>
                                </m:sub>
                              </m:sSub>
                              <m:r>
                                <a:rPr lang="en-US" b="1" i="1">
                                  <a:latin typeface="Cambria Math" panose="02040503050406030204" pitchFamily="18" charset="0"/>
                                </a:rPr>
                                <m:t>)</m:t>
                              </m:r>
                            </m:e>
                          </m:d>
                        </m:e>
                        <m:sup>
                          <m:r>
                            <a:rPr lang="en-US" i="1">
                              <a:latin typeface="Cambria Math" panose="02040503050406030204" pitchFamily="18" charset="0"/>
                            </a:rPr>
                            <m:t>1−</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𝜂</m:t>
                              </m:r>
                            </m:den>
                          </m:f>
                        </m:sup>
                      </m:sSup>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𝑡</m:t>
                                      </m:r>
                                    </m:sub>
                                  </m:sSub>
                                </m:num>
                                <m:den>
                                  <m:sSubSup>
                                    <m:sSubSupPr>
                                      <m:ctrlPr>
                                        <a:rPr lang="en-US" b="1" i="1">
                                          <a:latin typeface="Cambria Math" panose="02040503050406030204" pitchFamily="18" charset="0"/>
                                        </a:rPr>
                                      </m:ctrlPr>
                                    </m:sSubSupPr>
                                    <m:e>
                                      <m:r>
                                        <a:rPr lang="en-US" b="1" i="1">
                                          <a:latin typeface="Cambria Math" panose="02040503050406030204" pitchFamily="18" charset="0"/>
                                        </a:rPr>
                                        <m:t>𝒀</m:t>
                                      </m:r>
                                    </m:e>
                                    <m:sub>
                                      <m:r>
                                        <a:rPr lang="en-US" b="1" i="1">
                                          <a:latin typeface="Cambria Math" panose="02040503050406030204" pitchFamily="18" charset="0"/>
                                        </a:rPr>
                                        <m:t>𝒕</m:t>
                                      </m:r>
                                    </m:sub>
                                    <m:sup>
                                      <m:r>
                                        <a:rPr lang="en-US" b="1" i="1">
                                          <a:latin typeface="Cambria Math" panose="02040503050406030204" pitchFamily="18" charset="0"/>
                                        </a:rPr>
                                        <m:t>𝑲𝑵</m:t>
                                      </m:r>
                                    </m:sup>
                                  </m:sSubSup>
                                </m:den>
                              </m:f>
                            </m:e>
                          </m:d>
                        </m:e>
                        <m:sup>
                          <m:r>
                            <a:rPr lang="pt-BR"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𝜂</m:t>
                              </m:r>
                            </m:den>
                          </m:f>
                        </m:sup>
                      </m:sSup>
                    </m:oMath>
                  </m:oMathPara>
                </a14:m>
                <a:endParaRPr lang="en-US" dirty="0"/>
              </a:p>
              <a:p>
                <a:pPr marL="0" indent="0">
                  <a:buNone/>
                </a:pPr>
                <a14:m>
                  <m:oMathPara xmlns:m="http://schemas.openxmlformats.org/officeDocument/2006/math">
                    <m:oMathParaPr>
                      <m:jc m:val="centerGroup"/>
                    </m:oMathParaPr>
                    <m:oMath xmlns:m="http://schemas.openxmlformats.org/officeDocument/2006/math">
                      <m:r>
                        <a:rPr lang="pt-BR" b="0" i="1" smtClean="0">
                          <a:latin typeface="Cambria Math" panose="02040503050406030204" pitchFamily="18" charset="0"/>
                        </a:rPr>
                        <m:t>                   </m:t>
                      </m:r>
                      <m:sSubSup>
                        <m:sSubSupPr>
                          <m:ctrlPr>
                            <a:rPr lang="en-US" i="1">
                              <a:latin typeface="Cambria Math" panose="02040503050406030204" pitchFamily="18" charset="0"/>
                            </a:rPr>
                          </m:ctrlPr>
                        </m:sSubSupPr>
                        <m:e>
                          <m:r>
                            <a:rPr lang="en-US" i="1">
                              <a:latin typeface="Cambria Math" panose="02040503050406030204" pitchFamily="18" charset="0"/>
                            </a:rPr>
                            <m:t>𝑊</m:t>
                          </m:r>
                        </m:e>
                        <m:sub>
                          <m:r>
                            <a:rPr lang="en-US" i="1">
                              <a:latin typeface="Cambria Math" panose="02040503050406030204" pitchFamily="18" charset="0"/>
                            </a:rPr>
                            <m:t>𝑡</m:t>
                          </m:r>
                        </m:sub>
                        <m:sup>
                          <m:r>
                            <a:rPr lang="en-US" i="1">
                              <a:latin typeface="Cambria Math" panose="02040503050406030204" pitchFamily="18" charset="0"/>
                            </a:rPr>
                            <m:t>𝑛</m:t>
                          </m:r>
                        </m:sup>
                      </m:sSubSup>
                      <m:r>
                        <a:rPr lang="en-US" i="1">
                          <a:latin typeface="Cambria Math" panose="02040503050406030204" pitchFamily="18" charset="0"/>
                        </a:rPr>
                        <m:t>=(1−</m:t>
                      </m:r>
                      <m:r>
                        <a:rPr lang="en-US" i="1">
                          <a:latin typeface="Cambria Math" panose="02040503050406030204" pitchFamily="18" charset="0"/>
                        </a:rPr>
                        <m:t>𝛼</m:t>
                      </m:r>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𝑡</m:t>
                          </m:r>
                        </m:sub>
                        <m:sup>
                          <m:r>
                            <a:rPr lang="en-US" i="1">
                              <a:latin typeface="Cambria Math" panose="02040503050406030204" pitchFamily="18" charset="0"/>
                            </a:rPr>
                            <m:t>𝐾𝑁</m:t>
                          </m:r>
                        </m:sup>
                      </m:sSubSup>
                      <m:sSup>
                        <m:sSupPr>
                          <m:ctrlPr>
                            <a:rPr lang="en-US" i="1">
                              <a:latin typeface="Cambria Math" panose="02040503050406030204" pitchFamily="18" charset="0"/>
                            </a:rPr>
                          </m:ctrlPr>
                        </m:sSupPr>
                        <m:e>
                          <m:sSup>
                            <m:sSupPr>
                              <m:ctrlPr>
                                <a:rPr lang="en-US" i="1">
                                  <a:latin typeface="Cambria Math" panose="02040503050406030204" pitchFamily="18" charset="0"/>
                                </a:rPr>
                              </m:ctrlPr>
                            </m:sSupPr>
                            <m:e>
                              <m:d>
                                <m:dPr>
                                  <m:ctrlPr>
                                    <a:rPr lang="en-US" i="1">
                                      <a:latin typeface="Cambria Math" panose="02040503050406030204" pitchFamily="18" charset="0"/>
                                    </a:rPr>
                                  </m:ctrlPr>
                                </m:dPr>
                                <m:e>
                                  <m:d>
                                    <m:dPr>
                                      <m:ctrlPr>
                                        <a:rPr lang="en-US" b="1" i="1">
                                          <a:latin typeface="Cambria Math" panose="02040503050406030204" pitchFamily="18" charset="0"/>
                                        </a:rPr>
                                      </m:ctrlPr>
                                    </m:dPr>
                                    <m:e>
                                      <m:r>
                                        <a:rPr lang="en-US" b="1" i="1">
                                          <a:latin typeface="Cambria Math" panose="02040503050406030204" pitchFamily="18" charset="0"/>
                                        </a:rPr>
                                        <m:t>𝟏</m:t>
                                      </m:r>
                                      <m:r>
                                        <a:rPr lang="en-US" b="1" i="1">
                                          <a:latin typeface="Cambria Math" panose="02040503050406030204" pitchFamily="18" charset="0"/>
                                        </a:rPr>
                                        <m:t>−</m:t>
                                      </m:r>
                                      <m:r>
                                        <a:rPr lang="en-US" b="1" i="1">
                                          <a:latin typeface="Cambria Math" panose="02040503050406030204" pitchFamily="18" charset="0"/>
                                        </a:rPr>
                                        <m:t>𝓒</m:t>
                                      </m:r>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𝑨𝑬</m:t>
                                          </m:r>
                                        </m:e>
                                        <m:sub>
                                          <m:r>
                                            <a:rPr lang="en-US" b="1" i="1">
                                              <a:latin typeface="Cambria Math" panose="02040503050406030204" pitchFamily="18" charset="0"/>
                                            </a:rPr>
                                            <m:t>𝒕</m:t>
                                          </m:r>
                                        </m:sub>
                                      </m:sSub>
                                      <m:r>
                                        <a:rPr lang="en-US" b="1" i="1">
                                          <a:latin typeface="Cambria Math" panose="02040503050406030204" pitchFamily="18" charset="0"/>
                                        </a:rPr>
                                        <m:t>)</m:t>
                                      </m:r>
                                    </m:e>
                                  </m:d>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𝑡</m:t>
                                      </m:r>
                                    </m:sub>
                                  </m:sSub>
                                </m:e>
                              </m:d>
                            </m:e>
                            <m:sup>
                              <m:r>
                                <a:rPr lang="en-US" i="1">
                                  <a:latin typeface="Cambria Math" panose="02040503050406030204" pitchFamily="18" charset="0"/>
                                </a:rPr>
                                <m:t>1−</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𝜂</m:t>
                                  </m:r>
                                </m:den>
                              </m:f>
                            </m:sup>
                          </m:sSup>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𝑡</m:t>
                                      </m:r>
                                    </m:sub>
                                  </m:sSub>
                                </m:num>
                                <m:den>
                                  <m:sSubSup>
                                    <m:sSubSupPr>
                                      <m:ctrlPr>
                                        <a:rPr lang="en-US" b="1" i="1">
                                          <a:latin typeface="Cambria Math" panose="02040503050406030204" pitchFamily="18" charset="0"/>
                                        </a:rPr>
                                      </m:ctrlPr>
                                    </m:sSubSupPr>
                                    <m:e>
                                      <m:r>
                                        <a:rPr lang="en-US" b="1" i="1">
                                          <a:latin typeface="Cambria Math" panose="02040503050406030204" pitchFamily="18" charset="0"/>
                                        </a:rPr>
                                        <m:t>𝒀</m:t>
                                      </m:r>
                                    </m:e>
                                    <m:sub>
                                      <m:r>
                                        <a:rPr lang="en-US" b="1" i="1">
                                          <a:latin typeface="Cambria Math" panose="02040503050406030204" pitchFamily="18" charset="0"/>
                                        </a:rPr>
                                        <m:t>𝒕</m:t>
                                      </m:r>
                                    </m:sub>
                                    <m:sup>
                                      <m:r>
                                        <a:rPr lang="en-US" b="1" i="1">
                                          <a:latin typeface="Cambria Math" panose="02040503050406030204" pitchFamily="18" charset="0"/>
                                        </a:rPr>
                                        <m:t>𝑲𝑵</m:t>
                                      </m:r>
                                    </m:sup>
                                  </m:sSubSup>
                                </m:den>
                              </m:f>
                            </m:e>
                          </m:d>
                        </m:e>
                        <m:sup>
                          <m:r>
                            <a:rPr lang="pt-BR"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𝜂</m:t>
                              </m:r>
                            </m:den>
                          </m:f>
                        </m:sup>
                      </m:sSup>
                    </m:oMath>
                  </m:oMathPara>
                </a14:m>
                <a:endParaRPr lang="en-US" dirty="0"/>
              </a:p>
              <a:p>
                <a:pPr marL="0" indent="0">
                  <a:buNone/>
                </a:pPr>
                <a14:m>
                  <m:oMathPara xmlns:m="http://schemas.openxmlformats.org/officeDocument/2006/math">
                    <m:oMathParaPr>
                      <m:jc m:val="centerGroup"/>
                    </m:oMathParaPr>
                    <m:oMath xmlns:m="http://schemas.openxmlformats.org/officeDocument/2006/math">
                      <m:r>
                        <a:rPr lang="pt-BR" b="0" i="1" smtClean="0">
                          <a:latin typeface="Cambria Math" panose="02040503050406030204" pitchFamily="18" charset="0"/>
                        </a:rPr>
                        <m:t>         </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𝑡</m:t>
                          </m:r>
                        </m:sub>
                        <m:sup>
                          <m:r>
                            <a:rPr lang="en-US" i="1">
                              <a:latin typeface="Cambria Math" panose="02040503050406030204" pitchFamily="18" charset="0"/>
                            </a:rPr>
                            <m:t>𝐾𝑁</m:t>
                          </m:r>
                        </m:sup>
                      </m:sSubSup>
                      <m:r>
                        <a:rPr lang="en-US" b="1" i="1">
                          <a:latin typeface="Cambria Math" panose="02040503050406030204" pitchFamily="18" charset="0"/>
                        </a:rPr>
                        <m:t>+</m:t>
                      </m:r>
                      <m:sSubSup>
                        <m:sSubSupPr>
                          <m:ctrlPr>
                            <a:rPr lang="en-US" b="1" i="1">
                              <a:latin typeface="Cambria Math" panose="02040503050406030204" pitchFamily="18" charset="0"/>
                            </a:rPr>
                          </m:ctrlPr>
                        </m:sSubSupPr>
                        <m:e>
                          <m:r>
                            <a:rPr lang="en-US" b="1" i="1">
                              <a:latin typeface="Cambria Math" panose="02040503050406030204" pitchFamily="18" charset="0"/>
                            </a:rPr>
                            <m:t>𝓒</m:t>
                          </m:r>
                        </m:e>
                        <m:sub>
                          <m:r>
                            <a:rPr lang="en-US" b="1" i="1">
                              <a:latin typeface="Cambria Math" panose="02040503050406030204" pitchFamily="18" charset="0"/>
                            </a:rPr>
                            <m:t>𝒕</m:t>
                          </m:r>
                        </m:sub>
                        <m:sup>
                          <m:r>
                            <a:rPr lang="en-US" b="1" i="1">
                              <a:latin typeface="Cambria Math" panose="02040503050406030204" pitchFamily="18" charset="0"/>
                            </a:rPr>
                            <m:t>𝑲𝑵</m:t>
                          </m:r>
                        </m:sup>
                      </m:sSubSup>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r>
                            <a:rPr lang="en-US" i="1">
                              <a:latin typeface="Cambria Math" panose="02040503050406030204" pitchFamily="18" charset="0"/>
                            </a:rPr>
                            <m:t>𝜍</m:t>
                          </m:r>
                        </m:e>
                      </m:d>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𝑡</m:t>
                          </m:r>
                        </m:sub>
                        <m:sup>
                          <m:r>
                            <a:rPr lang="en-US" i="1">
                              <a:latin typeface="Cambria Math" panose="02040503050406030204" pitchFamily="18" charset="0"/>
                            </a:rPr>
                            <m:t>𝐷</m:t>
                          </m:r>
                        </m:sup>
                      </m:sSubSup>
                      <m:sSup>
                        <m:sSupPr>
                          <m:ctrlPr>
                            <a:rPr lang="en-US" i="1">
                              <a:latin typeface="Cambria Math" panose="02040503050406030204" pitchFamily="18" charset="0"/>
                            </a:rPr>
                          </m:ctrlPr>
                        </m:sSupPr>
                        <m:e>
                          <m:d>
                            <m:dPr>
                              <m:ctrlPr>
                                <a:rPr lang="en-US" i="1">
                                  <a:latin typeface="Cambria Math" panose="02040503050406030204" pitchFamily="18" charset="0"/>
                                </a:rPr>
                              </m:ctrlPr>
                            </m:dPr>
                            <m:e>
                              <m:d>
                                <m:dPr>
                                  <m:ctrlPr>
                                    <a:rPr lang="en-US" i="1">
                                      <a:latin typeface="Cambria Math" panose="02040503050406030204" pitchFamily="18" charset="0"/>
                                    </a:rPr>
                                  </m:ctrlPr>
                                </m:dPr>
                                <m:e>
                                  <m:r>
                                    <a:rPr lang="en-US" b="1" i="1">
                                      <a:latin typeface="Cambria Math" panose="02040503050406030204" pitchFamily="18" charset="0"/>
                                    </a:rPr>
                                    <m:t>𝟏</m:t>
                                  </m:r>
                                  <m:r>
                                    <a:rPr lang="en-US" b="1" i="1">
                                      <a:latin typeface="Cambria Math" panose="02040503050406030204" pitchFamily="18" charset="0"/>
                                    </a:rPr>
                                    <m:t>−</m:t>
                                  </m:r>
                                  <m:r>
                                    <a:rPr lang="en-US" b="1" i="1">
                                      <a:latin typeface="Cambria Math" panose="02040503050406030204" pitchFamily="18" charset="0"/>
                                    </a:rPr>
                                    <m:t>𝚪</m:t>
                                  </m:r>
                                  <m:d>
                                    <m:dPr>
                                      <m:ctrlPr>
                                        <a:rPr lang="en-US" b="1" i="1">
                                          <a:latin typeface="Cambria Math" panose="02040503050406030204" pitchFamily="18" charset="0"/>
                                        </a:rPr>
                                      </m:ctrlPr>
                                    </m:dPr>
                                    <m:e>
                                      <m:sSub>
                                        <m:sSubPr>
                                          <m:ctrlPr>
                                            <a:rPr lang="en-US" b="1" i="1">
                                              <a:latin typeface="Cambria Math" panose="02040503050406030204" pitchFamily="18" charset="0"/>
                                            </a:rPr>
                                          </m:ctrlPr>
                                        </m:sSubPr>
                                        <m:e>
                                          <m:r>
                                            <a:rPr lang="en-US" b="1" i="1">
                                              <a:latin typeface="Cambria Math" panose="02040503050406030204" pitchFamily="18" charset="0"/>
                                            </a:rPr>
                                            <m:t>𝑺𝑬</m:t>
                                          </m:r>
                                        </m:e>
                                        <m:sub>
                                          <m:r>
                                            <a:rPr lang="en-US" b="1" i="1">
                                              <a:latin typeface="Cambria Math" panose="02040503050406030204" pitchFamily="18" charset="0"/>
                                            </a:rPr>
                                            <m:t>𝒕</m:t>
                                          </m:r>
                                          <m:r>
                                            <a:rPr lang="en-US" b="1" i="1">
                                              <a:latin typeface="Cambria Math" panose="02040503050406030204" pitchFamily="18" charset="0"/>
                                            </a:rPr>
                                            <m:t>−</m:t>
                                          </m:r>
                                          <m:r>
                                            <a:rPr lang="en-US" b="1" i="1">
                                              <a:latin typeface="Cambria Math" panose="02040503050406030204" pitchFamily="18" charset="0"/>
                                            </a:rPr>
                                            <m:t>𝟏</m:t>
                                          </m:r>
                                        </m:sub>
                                      </m:sSub>
                                    </m:e>
                                  </m:d>
                                </m:e>
                              </m:d>
                              <m:sSubSup>
                                <m:sSubSupPr>
                                  <m:ctrlPr>
                                    <a:rPr lang="en-US" i="1">
                                      <a:latin typeface="Cambria Math" panose="02040503050406030204" pitchFamily="18" charset="0"/>
                                    </a:rPr>
                                  </m:ctrlPr>
                                </m:sSubSupPr>
                                <m:e>
                                  <m:r>
                                    <a:rPr lang="en-US" i="1">
                                      <a:latin typeface="Cambria Math" panose="02040503050406030204" pitchFamily="18" charset="0"/>
                                    </a:rPr>
                                    <m:t>𝑍</m:t>
                                  </m:r>
                                </m:e>
                                <m:sub>
                                  <m:r>
                                    <a:rPr lang="en-US" i="1">
                                      <a:latin typeface="Cambria Math" panose="02040503050406030204" pitchFamily="18" charset="0"/>
                                    </a:rPr>
                                    <m:t>𝑡</m:t>
                                  </m:r>
                                </m:sub>
                                <m:sup>
                                  <m:r>
                                    <a:rPr lang="en-US" i="1">
                                      <a:latin typeface="Cambria Math" panose="02040503050406030204" pitchFamily="18" charset="0"/>
                                    </a:rPr>
                                    <m:t>𝐷</m:t>
                                  </m:r>
                                </m:sup>
                              </m:sSubSup>
                            </m:e>
                          </m:d>
                        </m:e>
                        <m:sup>
                          <m:r>
                            <a:rPr lang="en-US" i="1">
                              <a:latin typeface="Cambria Math" panose="02040503050406030204" pitchFamily="18" charset="0"/>
                            </a:rPr>
                            <m:t>1−</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𝜂</m:t>
                                  </m:r>
                                </m:e>
                                <m:sub>
                                  <m:r>
                                    <a:rPr lang="en-US" i="1">
                                      <a:latin typeface="Cambria Math" panose="02040503050406030204" pitchFamily="18" charset="0"/>
                                    </a:rPr>
                                    <m:t>𝑒</m:t>
                                  </m:r>
                                </m:sub>
                              </m:sSub>
                            </m:den>
                          </m:f>
                        </m:sup>
                      </m:sSup>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sSubSup>
                                    <m:sSubSupPr>
                                      <m:ctrlPr>
                                        <a:rPr lang="en-US" b="1" i="1">
                                          <a:latin typeface="Cambria Math" panose="02040503050406030204" pitchFamily="18" charset="0"/>
                                        </a:rPr>
                                      </m:ctrlPr>
                                    </m:sSubSupPr>
                                    <m:e>
                                      <m:r>
                                        <a:rPr lang="en-US" b="1" i="1">
                                          <a:latin typeface="Cambria Math" panose="02040503050406030204" pitchFamily="18" charset="0"/>
                                        </a:rPr>
                                        <m:t>𝒀</m:t>
                                      </m:r>
                                    </m:e>
                                    <m:sub>
                                      <m:r>
                                        <a:rPr lang="en-US" b="1" i="1">
                                          <a:latin typeface="Cambria Math" panose="02040503050406030204" pitchFamily="18" charset="0"/>
                                        </a:rPr>
                                        <m:t>𝒕</m:t>
                                      </m:r>
                                    </m:sub>
                                    <m:sup>
                                      <m:r>
                                        <a:rPr lang="en-US" b="1" i="1">
                                          <a:latin typeface="Cambria Math" panose="02040503050406030204" pitchFamily="18" charset="0"/>
                                        </a:rPr>
                                        <m:t>𝑲𝑵</m:t>
                                      </m:r>
                                    </m:sup>
                                  </m:sSubSup>
                                </m:num>
                                <m:den>
                                  <m:sSubSup>
                                    <m:sSubSupPr>
                                      <m:ctrlPr>
                                        <a:rPr lang="en-US" i="1">
                                          <a:latin typeface="Cambria Math" panose="02040503050406030204" pitchFamily="18" charset="0"/>
                                        </a:rPr>
                                      </m:ctrlPr>
                                    </m:sSubSupPr>
                                    <m:e>
                                      <m:r>
                                        <a:rPr lang="en-US" i="1">
                                          <a:latin typeface="Cambria Math" panose="02040503050406030204" pitchFamily="18" charset="0"/>
                                        </a:rPr>
                                        <m:t>𝑌</m:t>
                                      </m:r>
                                    </m:e>
                                    <m:sub>
                                      <m:r>
                                        <a:rPr lang="en-US" i="1">
                                          <a:latin typeface="Cambria Math" panose="02040503050406030204" pitchFamily="18" charset="0"/>
                                        </a:rPr>
                                        <m:t>𝑡</m:t>
                                      </m:r>
                                    </m:sub>
                                    <m:sup>
                                      <m:r>
                                        <a:rPr lang="en-US" i="1">
                                          <a:latin typeface="Cambria Math" panose="02040503050406030204" pitchFamily="18" charset="0"/>
                                        </a:rPr>
                                        <m:t>𝐷</m:t>
                                      </m:r>
                                    </m:sup>
                                  </m:sSubSup>
                                </m:den>
                              </m:f>
                            </m:e>
                          </m:d>
                        </m:e>
                        <m:sup>
                          <m:r>
                            <a:rPr lang="pt-BR"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𝜂</m:t>
                                  </m:r>
                                </m:e>
                                <m:sub>
                                  <m:r>
                                    <a:rPr lang="en-US" i="1">
                                      <a:latin typeface="Cambria Math" panose="02040503050406030204" pitchFamily="18" charset="0"/>
                                    </a:rPr>
                                    <m:t>𝑒</m:t>
                                  </m:r>
                                </m:sub>
                              </m:sSub>
                            </m:den>
                          </m:f>
                        </m:sup>
                      </m:sSup>
                    </m:oMath>
                  </m:oMathPara>
                </a14:m>
                <a:endParaRPr lang="en-US" dirty="0" smtClean="0"/>
              </a:p>
              <a:p>
                <a:pPr marL="0" indent="0">
                  <a:buNone/>
                </a:pPr>
                <a:endParaRPr lang="en-US" sz="100" dirty="0"/>
              </a:p>
              <a:p>
                <a:pPr marL="0" indent="0">
                  <a:buNone/>
                </a:pPr>
                <a14:m>
                  <m:oMathPara xmlns:m="http://schemas.openxmlformats.org/officeDocument/2006/math">
                    <m:oMathParaPr>
                      <m:jc m:val="centerGroup"/>
                    </m:oMathParaPr>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𝑉</m:t>
                          </m:r>
                        </m:e>
                        <m:sub>
                          <m:r>
                            <a:rPr lang="en-US" i="1">
                              <a:latin typeface="Cambria Math" panose="02040503050406030204" pitchFamily="18" charset="0"/>
                            </a:rPr>
                            <m:t>𝑡</m:t>
                          </m:r>
                        </m:sub>
                        <m:sup>
                          <m:r>
                            <a:rPr lang="en-US" i="1">
                              <a:latin typeface="Cambria Math" panose="02040503050406030204" pitchFamily="18" charset="0"/>
                            </a:rPr>
                            <m:t>𝐽</m:t>
                          </m:r>
                        </m:sup>
                      </m:sSubSup>
                      <m:r>
                        <a:rPr lang="en-US" i="1">
                          <a:latin typeface="Cambria Math" panose="02040503050406030204" pitchFamily="18" charset="0"/>
                        </a:rPr>
                        <m:t>+</m:t>
                      </m:r>
                      <m:sSubSup>
                        <m:sSubSupPr>
                          <m:ctrlPr>
                            <a:rPr lang="en-US" b="1" i="1">
                              <a:latin typeface="Cambria Math" panose="02040503050406030204" pitchFamily="18" charset="0"/>
                            </a:rPr>
                          </m:ctrlPr>
                        </m:sSubSupPr>
                        <m:e>
                          <m:r>
                            <a:rPr lang="en-US" b="1" i="1">
                              <a:latin typeface="Cambria Math" panose="02040503050406030204" pitchFamily="18" charset="0"/>
                            </a:rPr>
                            <m:t>𝓒</m:t>
                          </m:r>
                        </m:e>
                        <m:sub>
                          <m:r>
                            <a:rPr lang="en-US" b="1" i="1">
                              <a:latin typeface="Cambria Math" panose="02040503050406030204" pitchFamily="18" charset="0"/>
                            </a:rPr>
                            <m:t>𝒕</m:t>
                          </m:r>
                        </m:sub>
                        <m:sup>
                          <m:r>
                            <a:rPr lang="en-US" b="1" i="1">
                              <a:latin typeface="Cambria Math" panose="02040503050406030204" pitchFamily="18" charset="0"/>
                            </a:rPr>
                            <m:t>𝑱</m:t>
                          </m:r>
                        </m:sup>
                      </m:sSubSup>
                      <m:r>
                        <a:rPr lang="en-US" i="1">
                          <a:latin typeface="Cambria Math" panose="02040503050406030204" pitchFamily="18" charset="0"/>
                        </a:rPr>
                        <m:t>=</m:t>
                      </m:r>
                      <m:r>
                        <a:rPr lang="en-US" i="1">
                          <a:latin typeface="Cambria Math" panose="02040503050406030204" pitchFamily="18" charset="0"/>
                        </a:rPr>
                        <m:t>𝜍</m:t>
                      </m:r>
                      <m:sSubSup>
                        <m:sSubSupPr>
                          <m:ctrlPr>
                            <a:rPr lang="en-US" i="1">
                              <a:latin typeface="Cambria Math" panose="02040503050406030204" pitchFamily="18" charset="0"/>
                            </a:rPr>
                          </m:ctrlPr>
                        </m:sSubSupPr>
                        <m:e>
                          <m:r>
                            <a:rPr lang="en-US" i="1">
                              <a:latin typeface="Cambria Math" panose="02040503050406030204" pitchFamily="18" charset="0"/>
                            </a:rPr>
                            <m:t>𝑃</m:t>
                          </m:r>
                        </m:e>
                        <m:sub>
                          <m:r>
                            <a:rPr lang="en-US" i="1">
                              <a:latin typeface="Cambria Math" panose="02040503050406030204" pitchFamily="18" charset="0"/>
                            </a:rPr>
                            <m:t>𝑡</m:t>
                          </m:r>
                        </m:sub>
                        <m:sup>
                          <m:r>
                            <a:rPr lang="en-US" i="1">
                              <a:latin typeface="Cambria Math" panose="02040503050406030204" pitchFamily="18" charset="0"/>
                            </a:rPr>
                            <m:t>𝐷</m:t>
                          </m:r>
                        </m:sup>
                      </m:sSubSup>
                      <m:sSup>
                        <m:sSupPr>
                          <m:ctrlPr>
                            <a:rPr lang="en-US" i="1">
                              <a:latin typeface="Cambria Math" panose="02040503050406030204" pitchFamily="18" charset="0"/>
                            </a:rPr>
                          </m:ctrlPr>
                        </m:sSupPr>
                        <m:e>
                          <m:d>
                            <m:dPr>
                              <m:ctrlPr>
                                <a:rPr lang="en-US" i="1">
                                  <a:latin typeface="Cambria Math" panose="02040503050406030204" pitchFamily="18" charset="0"/>
                                </a:rPr>
                              </m:ctrlPr>
                            </m:dPr>
                            <m:e>
                              <m:sSubSup>
                                <m:sSubSupPr>
                                  <m:ctrlPr>
                                    <a:rPr lang="en-US" i="1">
                                      <a:latin typeface="Cambria Math" panose="02040503050406030204" pitchFamily="18" charset="0"/>
                                    </a:rPr>
                                  </m:ctrlPr>
                                </m:sSubSupPr>
                                <m:e>
                                  <m:d>
                                    <m:dPr>
                                      <m:ctrlPr>
                                        <a:rPr lang="en-US" i="1">
                                          <a:latin typeface="Cambria Math" panose="02040503050406030204" pitchFamily="18" charset="0"/>
                                        </a:rPr>
                                      </m:ctrlPr>
                                    </m:dPr>
                                    <m:e>
                                      <m:r>
                                        <a:rPr lang="en-US" b="1" i="1">
                                          <a:latin typeface="Cambria Math" panose="02040503050406030204" pitchFamily="18" charset="0"/>
                                        </a:rPr>
                                        <m:t>𝟏</m:t>
                                      </m:r>
                                      <m:r>
                                        <a:rPr lang="en-US" b="1" i="1">
                                          <a:latin typeface="Cambria Math" panose="02040503050406030204" pitchFamily="18" charset="0"/>
                                        </a:rPr>
                                        <m:t>−</m:t>
                                      </m:r>
                                      <m:r>
                                        <a:rPr lang="en-US" b="1" i="1">
                                          <a:latin typeface="Cambria Math" panose="02040503050406030204" pitchFamily="18" charset="0"/>
                                        </a:rPr>
                                        <m:t>𝚪</m:t>
                                      </m:r>
                                      <m:d>
                                        <m:dPr>
                                          <m:ctrlPr>
                                            <a:rPr lang="en-US" b="1" i="1">
                                              <a:latin typeface="Cambria Math" panose="02040503050406030204" pitchFamily="18" charset="0"/>
                                            </a:rPr>
                                          </m:ctrlPr>
                                        </m:dPr>
                                        <m:e>
                                          <m:sSub>
                                            <m:sSubPr>
                                              <m:ctrlPr>
                                                <a:rPr lang="en-US" b="1" i="1">
                                                  <a:latin typeface="Cambria Math" panose="02040503050406030204" pitchFamily="18" charset="0"/>
                                                </a:rPr>
                                              </m:ctrlPr>
                                            </m:sSubPr>
                                            <m:e>
                                              <m:r>
                                                <a:rPr lang="en-US" b="1" i="1">
                                                  <a:latin typeface="Cambria Math" panose="02040503050406030204" pitchFamily="18" charset="0"/>
                                                </a:rPr>
                                                <m:t>𝑺𝑬</m:t>
                                              </m:r>
                                            </m:e>
                                            <m:sub>
                                              <m:r>
                                                <a:rPr lang="en-US" b="1" i="1">
                                                  <a:latin typeface="Cambria Math" panose="02040503050406030204" pitchFamily="18" charset="0"/>
                                                </a:rPr>
                                                <m:t>𝒕</m:t>
                                              </m:r>
                                              <m:r>
                                                <a:rPr lang="en-US" b="1" i="1">
                                                  <a:latin typeface="Cambria Math" panose="02040503050406030204" pitchFamily="18" charset="0"/>
                                                </a:rPr>
                                                <m:t>−</m:t>
                                              </m:r>
                                              <m:r>
                                                <a:rPr lang="en-US" b="1" i="1">
                                                  <a:latin typeface="Cambria Math" panose="02040503050406030204" pitchFamily="18" charset="0"/>
                                                </a:rPr>
                                                <m:t>𝟏</m:t>
                                              </m:r>
                                            </m:sub>
                                          </m:sSub>
                                        </m:e>
                                      </m:d>
                                    </m:e>
                                  </m:d>
                                  <m:r>
                                    <a:rPr lang="en-US" i="1">
                                      <a:latin typeface="Cambria Math" panose="02040503050406030204" pitchFamily="18" charset="0"/>
                                    </a:rPr>
                                    <m:t>𝑍</m:t>
                                  </m:r>
                                </m:e>
                                <m:sub>
                                  <m:r>
                                    <a:rPr lang="en-US" i="1">
                                      <a:latin typeface="Cambria Math" panose="02040503050406030204" pitchFamily="18" charset="0"/>
                                    </a:rPr>
                                    <m:t>𝑡</m:t>
                                  </m:r>
                                </m:sub>
                                <m:sup>
                                  <m:r>
                                    <a:rPr lang="en-US" i="1">
                                      <a:latin typeface="Cambria Math" panose="02040503050406030204" pitchFamily="18" charset="0"/>
                                    </a:rPr>
                                    <m:t>𝐷</m:t>
                                  </m:r>
                                </m:sup>
                              </m:sSubSup>
                            </m:e>
                          </m:d>
                        </m:e>
                        <m:sup>
                          <m:r>
                            <a:rPr lang="en-US" i="1">
                              <a:latin typeface="Cambria Math" panose="02040503050406030204" pitchFamily="18" charset="0"/>
                            </a:rPr>
                            <m:t>1−</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𝜂</m:t>
                                  </m:r>
                                </m:e>
                                <m:sub>
                                  <m:r>
                                    <a:rPr lang="en-US" i="1">
                                      <a:latin typeface="Cambria Math" panose="02040503050406030204" pitchFamily="18" charset="0"/>
                                    </a:rPr>
                                    <m:t>𝑒</m:t>
                                  </m:r>
                                </m:sub>
                              </m:sSub>
                            </m:den>
                          </m:f>
                        </m:sup>
                      </m:sSup>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𝐽</m:t>
                                      </m:r>
                                    </m:e>
                                    <m:sub>
                                      <m:r>
                                        <a:rPr lang="en-US" i="1">
                                          <a:latin typeface="Cambria Math" panose="02040503050406030204" pitchFamily="18" charset="0"/>
                                        </a:rPr>
                                        <m:t>𝑡</m:t>
                                      </m:r>
                                    </m:sub>
                                  </m:sSub>
                                </m:num>
                                <m:den>
                                  <m:sSubSup>
                                    <m:sSubSupPr>
                                      <m:ctrlPr>
                                        <a:rPr lang="en-US" i="1">
                                          <a:latin typeface="Cambria Math" panose="02040503050406030204" pitchFamily="18" charset="0"/>
                                        </a:rPr>
                                      </m:ctrlPr>
                                    </m:sSubSupPr>
                                    <m:e>
                                      <m:r>
                                        <a:rPr lang="en-US" i="1">
                                          <a:latin typeface="Cambria Math" panose="02040503050406030204" pitchFamily="18" charset="0"/>
                                        </a:rPr>
                                        <m:t>𝑌</m:t>
                                      </m:r>
                                    </m:e>
                                    <m:sub>
                                      <m:r>
                                        <a:rPr lang="en-US" i="1">
                                          <a:latin typeface="Cambria Math" panose="02040503050406030204" pitchFamily="18" charset="0"/>
                                        </a:rPr>
                                        <m:t>𝑡</m:t>
                                      </m:r>
                                    </m:sub>
                                    <m:sup>
                                      <m:r>
                                        <a:rPr lang="en-US" i="1">
                                          <a:latin typeface="Cambria Math" panose="02040503050406030204" pitchFamily="18" charset="0"/>
                                        </a:rPr>
                                        <m:t>𝐷</m:t>
                                      </m:r>
                                    </m:sup>
                                  </m:sSubSup>
                                </m:den>
                              </m:f>
                            </m:e>
                          </m:d>
                        </m:e>
                        <m:sup>
                          <m:r>
                            <a:rPr lang="pt-BR"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𝜂</m:t>
                                  </m:r>
                                </m:e>
                                <m:sub>
                                  <m:r>
                                    <a:rPr lang="en-US" i="1">
                                      <a:latin typeface="Cambria Math" panose="02040503050406030204" pitchFamily="18" charset="0"/>
                                    </a:rPr>
                                    <m:t>𝑒</m:t>
                                  </m:r>
                                </m:sub>
                              </m:sSub>
                            </m:den>
                          </m:f>
                        </m:sup>
                      </m:sSup>
                    </m:oMath>
                  </m:oMathPara>
                </a14:m>
                <a:endParaRPr lang="en-US" dirty="0"/>
              </a:p>
              <a:p>
                <a:pPr marL="0" indent="0">
                  <a:buNone/>
                </a:pPr>
                <a:r>
                  <a:rPr lang="en-US" dirty="0"/>
                  <a:t>       where the marginal cost of emissions from production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𝒞</m:t>
                        </m:r>
                      </m:e>
                      <m:sub>
                        <m:r>
                          <a:rPr lang="en-US" i="1">
                            <a:latin typeface="Cambria Math" panose="02040503050406030204" pitchFamily="18" charset="0"/>
                          </a:rPr>
                          <m:t>𝑡</m:t>
                        </m:r>
                      </m:sub>
                      <m:sup>
                        <m:r>
                          <a:rPr lang="en-US" i="1">
                            <a:latin typeface="Cambria Math" panose="02040503050406030204" pitchFamily="18" charset="0"/>
                          </a:rPr>
                          <m:t>𝐾𝑁</m:t>
                        </m:r>
                      </m:sup>
                    </m:sSubSup>
                  </m:oMath>
                </a14:m>
                <a:r>
                  <a:rPr lang="en-US" dirty="0"/>
                  <a:t> and from energy use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𝒞</m:t>
                        </m:r>
                      </m:e>
                      <m:sub>
                        <m:r>
                          <a:rPr lang="en-US" i="1">
                            <a:latin typeface="Cambria Math" panose="02040503050406030204" pitchFamily="18" charset="0"/>
                          </a:rPr>
                          <m:t>𝑡</m:t>
                        </m:r>
                      </m:sub>
                      <m:sup>
                        <m:r>
                          <a:rPr lang="en-US" i="1">
                            <a:latin typeface="Cambria Math" panose="02040503050406030204" pitchFamily="18" charset="0"/>
                          </a:rPr>
                          <m:t>𝐽</m:t>
                        </m:r>
                      </m:sup>
                    </m:sSubSup>
                  </m:oMath>
                </a14:m>
                <a:r>
                  <a:rPr lang="en-US" dirty="0"/>
                  <a:t> are defined by  </a:t>
                </a:r>
              </a:p>
              <a:p>
                <a:pPr marL="0" indent="0">
                  <a:buNone/>
                </a:pPr>
                <a:r>
                  <a:rPr lang="en-US" dirty="0"/>
                  <a:t>			</a:t>
                </a:r>
                <a14:m>
                  <m:oMath xmlns:m="http://schemas.openxmlformats.org/officeDocument/2006/math">
                    <m:sSubSup>
                      <m:sSubSupPr>
                        <m:ctrlPr>
                          <a:rPr lang="en-US" sz="2400" b="1" i="1">
                            <a:latin typeface="Cambria Math" panose="02040503050406030204" pitchFamily="18" charset="0"/>
                          </a:rPr>
                        </m:ctrlPr>
                      </m:sSubSupPr>
                      <m:e>
                        <m:r>
                          <a:rPr lang="en-US" sz="2400" b="1" i="1">
                            <a:latin typeface="Cambria Math" panose="02040503050406030204" pitchFamily="18" charset="0"/>
                          </a:rPr>
                          <m:t>𝓒</m:t>
                        </m:r>
                      </m:e>
                      <m:sub>
                        <m:r>
                          <a:rPr lang="en-US" sz="2400" b="1" i="1">
                            <a:latin typeface="Cambria Math" panose="02040503050406030204" pitchFamily="18" charset="0"/>
                          </a:rPr>
                          <m:t>𝒕</m:t>
                        </m:r>
                      </m:sub>
                      <m:sup>
                        <m:r>
                          <a:rPr lang="en-US" sz="2400" b="1" i="1">
                            <a:latin typeface="Cambria Math" panose="02040503050406030204" pitchFamily="18" charset="0"/>
                          </a:rPr>
                          <m:t>𝑲𝑵</m:t>
                        </m:r>
                      </m:sup>
                    </m:sSubSup>
                    <m:r>
                      <a:rPr lang="en-US" sz="2400" b="1" i="1">
                        <a:latin typeface="Cambria Math" panose="02040503050406030204" pitchFamily="18" charset="0"/>
                      </a:rPr>
                      <m:t>:=</m:t>
                    </m:r>
                    <m:sSub>
                      <m:sSubPr>
                        <m:ctrlPr>
                          <a:rPr lang="en-US" sz="2400" b="1" i="1">
                            <a:latin typeface="Cambria Math" panose="02040503050406030204" pitchFamily="18" charset="0"/>
                          </a:rPr>
                        </m:ctrlPr>
                      </m:sSubPr>
                      <m:e>
                        <m:r>
                          <a:rPr lang="en-US" sz="2400" b="1" i="1">
                            <a:latin typeface="Cambria Math" panose="02040503050406030204" pitchFamily="18" charset="0"/>
                          </a:rPr>
                          <m:t>𝜶</m:t>
                        </m:r>
                      </m:e>
                      <m:sub>
                        <m:r>
                          <a:rPr lang="en-US" sz="2400" b="1" i="1">
                            <a:latin typeface="Cambria Math" panose="02040503050406030204" pitchFamily="18" charset="0"/>
                          </a:rPr>
                          <m:t>𝒆𝒎</m:t>
                        </m:r>
                      </m:sub>
                    </m:sSub>
                    <m:f>
                      <m:fPr>
                        <m:ctrlPr>
                          <a:rPr lang="en-US" sz="2400" b="1" i="1">
                            <a:latin typeface="Cambria Math" panose="02040503050406030204" pitchFamily="18" charset="0"/>
                          </a:rPr>
                        </m:ctrlPr>
                      </m:fPr>
                      <m:num>
                        <m:sSubSup>
                          <m:sSubSupPr>
                            <m:ctrlPr>
                              <a:rPr lang="en-US" sz="2400" b="1" i="1">
                                <a:latin typeface="Cambria Math" panose="02040503050406030204" pitchFamily="18" charset="0"/>
                              </a:rPr>
                            </m:ctrlPr>
                          </m:sSubSupPr>
                          <m:e>
                            <m:r>
                              <a:rPr lang="en-US" sz="2400" b="1" i="1">
                                <a:latin typeface="Cambria Math" panose="02040503050406030204" pitchFamily="18" charset="0"/>
                              </a:rPr>
                              <m:t>𝑷</m:t>
                            </m:r>
                          </m:e>
                          <m:sub>
                            <m:r>
                              <a:rPr lang="en-US" sz="2400" b="1" i="1">
                                <a:latin typeface="Cambria Math" panose="02040503050406030204" pitchFamily="18" charset="0"/>
                              </a:rPr>
                              <m:t>𝒕</m:t>
                            </m:r>
                          </m:sub>
                          <m:sup>
                            <m:r>
                              <a:rPr lang="en-US" sz="2400" b="1" i="1">
                                <a:latin typeface="Cambria Math" panose="02040503050406030204" pitchFamily="18" charset="0"/>
                              </a:rPr>
                              <m:t>𝑬𝑴</m:t>
                            </m:r>
                          </m:sup>
                        </m:sSubSup>
                        <m:sSubSup>
                          <m:sSubSupPr>
                            <m:ctrlPr>
                              <a:rPr lang="pt-BR" sz="2400" b="1" i="1" smtClean="0">
                                <a:latin typeface="Cambria Math" panose="02040503050406030204" pitchFamily="18" charset="0"/>
                              </a:rPr>
                            </m:ctrlPr>
                          </m:sSubSupPr>
                          <m:e>
                            <m:r>
                              <a:rPr lang="en-US" sz="2400" b="1" i="1">
                                <a:latin typeface="Cambria Math" panose="02040503050406030204" pitchFamily="18" charset="0"/>
                              </a:rPr>
                              <m:t>𝑬𝑴</m:t>
                            </m:r>
                          </m:e>
                          <m:sub>
                            <m:r>
                              <a:rPr lang="en-US" sz="2400" b="1" i="1">
                                <a:latin typeface="Cambria Math" panose="02040503050406030204" pitchFamily="18" charset="0"/>
                              </a:rPr>
                              <m:t>𝒕</m:t>
                            </m:r>
                          </m:sub>
                          <m:sup>
                            <m:r>
                              <a:rPr lang="pt-BR" sz="2400" b="1" i="1" smtClean="0">
                                <a:latin typeface="Cambria Math" panose="02040503050406030204" pitchFamily="18" charset="0"/>
                              </a:rPr>
                              <m:t>𝑲𝑵</m:t>
                            </m:r>
                          </m:sup>
                        </m:sSubSup>
                      </m:num>
                      <m:den>
                        <m:sSubSup>
                          <m:sSubSupPr>
                            <m:ctrlPr>
                              <a:rPr lang="en-US" sz="2400" b="1" i="1">
                                <a:latin typeface="Cambria Math" panose="02040503050406030204" pitchFamily="18" charset="0"/>
                              </a:rPr>
                            </m:ctrlPr>
                          </m:sSubSupPr>
                          <m:e>
                            <m:r>
                              <a:rPr lang="en-US" sz="2400" b="1" i="1">
                                <a:latin typeface="Cambria Math" panose="02040503050406030204" pitchFamily="18" charset="0"/>
                              </a:rPr>
                              <m:t>𝒀</m:t>
                            </m:r>
                          </m:e>
                          <m:sub>
                            <m:r>
                              <a:rPr lang="en-US" sz="2400" b="1" i="1">
                                <a:latin typeface="Cambria Math" panose="02040503050406030204" pitchFamily="18" charset="0"/>
                              </a:rPr>
                              <m:t>𝒕</m:t>
                            </m:r>
                          </m:sub>
                          <m:sup>
                            <m:r>
                              <a:rPr lang="en-US" sz="2400" b="1" i="1">
                                <a:latin typeface="Cambria Math" panose="02040503050406030204" pitchFamily="18" charset="0"/>
                              </a:rPr>
                              <m:t>𝑲𝑵</m:t>
                            </m:r>
                          </m:sup>
                        </m:sSubSup>
                      </m:den>
                    </m:f>
                  </m:oMath>
                </a14:m>
                <a:r>
                  <a:rPr lang="en-US" dirty="0"/>
                  <a:t>           and            </a:t>
                </a:r>
                <a14:m>
                  <m:oMath xmlns:m="http://schemas.openxmlformats.org/officeDocument/2006/math">
                    <m:sSubSup>
                      <m:sSubSupPr>
                        <m:ctrlPr>
                          <a:rPr lang="en-US" sz="2400" b="1" i="1">
                            <a:latin typeface="Cambria Math" panose="02040503050406030204" pitchFamily="18" charset="0"/>
                          </a:rPr>
                        </m:ctrlPr>
                      </m:sSubSupPr>
                      <m:e>
                        <m:r>
                          <a:rPr lang="en-US" sz="2400" b="1" i="1">
                            <a:latin typeface="Cambria Math" panose="02040503050406030204" pitchFamily="18" charset="0"/>
                          </a:rPr>
                          <m:t>𝓒</m:t>
                        </m:r>
                      </m:e>
                      <m:sub>
                        <m:r>
                          <a:rPr lang="en-US" sz="2400" b="1" i="1">
                            <a:latin typeface="Cambria Math" panose="02040503050406030204" pitchFamily="18" charset="0"/>
                          </a:rPr>
                          <m:t>𝒕</m:t>
                        </m:r>
                      </m:sub>
                      <m:sup>
                        <m:r>
                          <a:rPr lang="en-US" sz="2400" b="1" i="1">
                            <a:latin typeface="Cambria Math" panose="02040503050406030204" pitchFamily="18" charset="0"/>
                          </a:rPr>
                          <m:t>𝑱</m:t>
                        </m:r>
                      </m:sup>
                    </m:sSubSup>
                    <m:r>
                      <a:rPr lang="en-US" sz="2400" b="1" i="1">
                        <a:latin typeface="Cambria Math" panose="02040503050406030204" pitchFamily="18" charset="0"/>
                      </a:rPr>
                      <m:t>≔</m:t>
                    </m:r>
                    <m:f>
                      <m:fPr>
                        <m:ctrlPr>
                          <a:rPr lang="en-US" sz="2400" b="1" i="1">
                            <a:latin typeface="Cambria Math" panose="02040503050406030204" pitchFamily="18" charset="0"/>
                          </a:rPr>
                        </m:ctrlPr>
                      </m:fPr>
                      <m:num>
                        <m:sSubSup>
                          <m:sSubSupPr>
                            <m:ctrlPr>
                              <a:rPr lang="en-US" sz="2400" b="1" i="1">
                                <a:latin typeface="Cambria Math" panose="02040503050406030204" pitchFamily="18" charset="0"/>
                              </a:rPr>
                            </m:ctrlPr>
                          </m:sSubSupPr>
                          <m:e>
                            <m:r>
                              <a:rPr lang="en-US" sz="2400" b="1" i="1">
                                <a:latin typeface="Cambria Math" panose="02040503050406030204" pitchFamily="18" charset="0"/>
                              </a:rPr>
                              <m:t>𝑷</m:t>
                            </m:r>
                          </m:e>
                          <m:sub>
                            <m:r>
                              <a:rPr lang="en-US" sz="2400" b="1" i="1">
                                <a:latin typeface="Cambria Math" panose="02040503050406030204" pitchFamily="18" charset="0"/>
                              </a:rPr>
                              <m:t>𝒕</m:t>
                            </m:r>
                          </m:sub>
                          <m:sup>
                            <m:r>
                              <a:rPr lang="en-US" sz="2400" b="1" i="1">
                                <a:latin typeface="Cambria Math" panose="02040503050406030204" pitchFamily="18" charset="0"/>
                              </a:rPr>
                              <m:t>𝑬𝑴</m:t>
                            </m:r>
                          </m:sup>
                        </m:sSubSup>
                        <m:sSubSup>
                          <m:sSubSupPr>
                            <m:ctrlPr>
                              <a:rPr lang="pt-BR" sz="2400" b="1" i="1" smtClean="0">
                                <a:latin typeface="Cambria Math" panose="02040503050406030204" pitchFamily="18" charset="0"/>
                              </a:rPr>
                            </m:ctrlPr>
                          </m:sSubSupPr>
                          <m:e>
                            <m:r>
                              <a:rPr lang="pt-BR" sz="2400" b="1" i="1" smtClean="0">
                                <a:latin typeface="Cambria Math" panose="02040503050406030204" pitchFamily="18" charset="0"/>
                              </a:rPr>
                              <m:t>𝑬𝑴</m:t>
                            </m:r>
                          </m:e>
                          <m:sub>
                            <m:r>
                              <a:rPr lang="en-US" sz="2400" b="1" i="1">
                                <a:latin typeface="Cambria Math" panose="02040503050406030204" pitchFamily="18" charset="0"/>
                              </a:rPr>
                              <m:t>𝒕</m:t>
                            </m:r>
                          </m:sub>
                          <m:sup>
                            <m:r>
                              <a:rPr lang="pt-BR" sz="2400" b="1" i="1" smtClean="0">
                                <a:latin typeface="Cambria Math" panose="02040503050406030204" pitchFamily="18" charset="0"/>
                              </a:rPr>
                              <m:t>𝑱</m:t>
                            </m:r>
                          </m:sup>
                        </m:sSubSup>
                      </m:num>
                      <m:den>
                        <m:sSub>
                          <m:sSubPr>
                            <m:ctrlPr>
                              <a:rPr lang="en-US" sz="2400" b="1" i="1">
                                <a:latin typeface="Cambria Math" panose="02040503050406030204" pitchFamily="18" charset="0"/>
                              </a:rPr>
                            </m:ctrlPr>
                          </m:sSubPr>
                          <m:e>
                            <m:r>
                              <a:rPr lang="en-US" sz="2400" b="1" i="1">
                                <a:latin typeface="Cambria Math" panose="02040503050406030204" pitchFamily="18" charset="0"/>
                              </a:rPr>
                              <m:t> </m:t>
                            </m:r>
                            <m:r>
                              <a:rPr lang="en-US" sz="2400" b="1" i="1">
                                <a:latin typeface="Cambria Math" panose="02040503050406030204" pitchFamily="18" charset="0"/>
                              </a:rPr>
                              <m:t>𝑱</m:t>
                            </m:r>
                          </m:e>
                          <m:sub>
                            <m:r>
                              <a:rPr lang="en-US" sz="2400" b="1" i="1">
                                <a:latin typeface="Cambria Math" panose="02040503050406030204" pitchFamily="18" charset="0"/>
                              </a:rPr>
                              <m:t>𝒕</m:t>
                            </m:r>
                          </m:sub>
                        </m:sSub>
                        <m:r>
                          <a:rPr lang="en-US" sz="2400" b="1" i="1">
                            <a:latin typeface="Cambria Math" panose="02040503050406030204" pitchFamily="18" charset="0"/>
                          </a:rPr>
                          <m:t> </m:t>
                        </m:r>
                      </m:den>
                    </m:f>
                  </m:oMath>
                </a14:m>
                <a:r>
                  <a:rPr lang="en-US" dirty="0"/>
                  <a:t> </a:t>
                </a:r>
              </a:p>
              <a:p>
                <a:pPr marL="0" indent="0">
                  <a:buNone/>
                </a:pPr>
                <a:r>
                  <a:rPr lang="en-US" dirty="0"/>
                  <a:t>       and </a:t>
                </a:r>
                <a14:m>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𝜶</m:t>
                        </m:r>
                      </m:e>
                      <m:sub>
                        <m:r>
                          <a:rPr lang="en-US" b="1" i="1">
                            <a:latin typeface="Cambria Math" panose="02040503050406030204" pitchFamily="18" charset="0"/>
                          </a:rPr>
                          <m:t>𝒆𝒎</m:t>
                        </m:r>
                      </m:sub>
                    </m:sSub>
                  </m:oMath>
                </a14:m>
                <a:r>
                  <a:rPr lang="en-US" dirty="0"/>
                  <a:t> is the emission elasticity to composite production</a:t>
                </a:r>
              </a:p>
              <a:p>
                <a:pPr marL="0" indent="0">
                  <a:buNone/>
                </a:pPr>
                <a:endParaRPr lang="en-US" b="1" dirty="0"/>
              </a:p>
              <a:p>
                <a:endParaRPr lang="en-US" dirty="0"/>
              </a:p>
            </p:txBody>
          </p:sp>
        </mc:Choice>
        <mc:Fallback xmlns="">
          <p:sp>
            <p:nvSpPr>
              <p:cNvPr id="3" name="Espaço Reservado para Conteúdo 2">
                <a:extLst>
                  <a:ext uri="{FF2B5EF4-FFF2-40B4-BE49-F238E27FC236}">
                    <a16:creationId xmlns:a16="http://schemas.microsoft.com/office/drawing/2014/main" id="{A51CE6F8-A392-A79D-8801-4B88C3446ECE}"/>
                  </a:ext>
                </a:extLst>
              </p:cNvPr>
              <p:cNvSpPr>
                <a:spLocks noGrp="1" noRot="1" noChangeAspect="1" noMove="1" noResize="1" noEditPoints="1" noAdjustHandles="1" noChangeArrowheads="1" noChangeShapeType="1" noTextEdit="1"/>
              </p:cNvSpPr>
              <p:nvPr>
                <p:ph sz="quarter" idx="12"/>
              </p:nvPr>
            </p:nvSpPr>
            <p:spPr>
              <a:xfrm>
                <a:off x="480000" y="984070"/>
                <a:ext cx="11232000" cy="4910314"/>
              </a:xfrm>
              <a:blipFill>
                <a:blip r:embed="rId2"/>
                <a:stretch>
                  <a:fillRect l="-489" t="-1241" b="-7568"/>
                </a:stretch>
              </a:blipFill>
            </p:spPr>
            <p:txBody>
              <a:bodyPr/>
              <a:lstStyle/>
              <a:p>
                <a:r>
                  <a:rPr lang="pt-BR">
                    <a:noFill/>
                  </a:rPr>
                  <a:t> </a:t>
                </a:r>
              </a:p>
            </p:txBody>
          </p:sp>
        </mc:Fallback>
      </mc:AlternateContent>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a:t>Intermediate Firm - Optimal </a:t>
            </a:r>
            <a:r>
              <a:rPr lang="en-US" dirty="0" smtClean="0"/>
              <a:t>decision (Cont.)</a:t>
            </a:r>
            <a:endParaRPr lang="en-US" dirty="0"/>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sp>
        <p:nvSpPr>
          <p:cNvPr id="5" name="Chave Direita 4"/>
          <p:cNvSpPr/>
          <p:nvPr/>
        </p:nvSpPr>
        <p:spPr>
          <a:xfrm>
            <a:off x="9686611" y="2903974"/>
            <a:ext cx="301451" cy="149720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7" name="CaixaDeTexto 6"/>
          <p:cNvSpPr txBox="1"/>
          <p:nvPr/>
        </p:nvSpPr>
        <p:spPr>
          <a:xfrm>
            <a:off x="10041352" y="3467910"/>
            <a:ext cx="1688411" cy="369332"/>
          </a:xfrm>
          <a:prstGeom prst="rect">
            <a:avLst/>
          </a:prstGeom>
          <a:noFill/>
          <a:ln>
            <a:noFill/>
          </a:ln>
        </p:spPr>
        <p:txBody>
          <a:bodyPr wrap="square" rtlCol="0">
            <a:spAutoFit/>
          </a:bodyPr>
          <a:lstStyle/>
          <a:p>
            <a:r>
              <a:rPr lang="en-US" dirty="0" smtClean="0">
                <a:solidFill>
                  <a:srgbClr val="FF0000"/>
                </a:solidFill>
              </a:rPr>
              <a:t>New equations</a:t>
            </a:r>
            <a:endParaRPr lang="en-US" dirty="0">
              <a:solidFill>
                <a:srgbClr val="FF0000"/>
              </a:solidFill>
            </a:endParaRPr>
          </a:p>
        </p:txBody>
      </p:sp>
      <p:sp>
        <p:nvSpPr>
          <p:cNvPr id="8" name="Retângulo 7"/>
          <p:cNvSpPr/>
          <p:nvPr/>
        </p:nvSpPr>
        <p:spPr>
          <a:xfrm>
            <a:off x="5592726" y="1458307"/>
            <a:ext cx="1063255" cy="56352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6315740" y="2238885"/>
            <a:ext cx="1088065" cy="56352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6230680" y="3019463"/>
            <a:ext cx="1244008" cy="56352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10"/>
          <p:cNvSpPr/>
          <p:nvPr/>
        </p:nvSpPr>
        <p:spPr>
          <a:xfrm>
            <a:off x="5507666" y="3895738"/>
            <a:ext cx="1231604" cy="56352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Retângulo 11"/>
          <p:cNvSpPr/>
          <p:nvPr/>
        </p:nvSpPr>
        <p:spPr>
          <a:xfrm>
            <a:off x="3582343" y="3019463"/>
            <a:ext cx="755741" cy="56352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Retângulo 12"/>
          <p:cNvSpPr/>
          <p:nvPr/>
        </p:nvSpPr>
        <p:spPr>
          <a:xfrm>
            <a:off x="3794362" y="3906371"/>
            <a:ext cx="607518" cy="56352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83721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27</a:t>
            </a:fld>
            <a:endParaRPr lang="pt-BR" dirty="0"/>
          </a:p>
        </p:txBody>
      </p:sp>
      <p:sp>
        <p:nvSpPr>
          <p:cNvPr id="3"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480000" y="1116000"/>
            <a:ext cx="11232000" cy="4778383"/>
          </a:xfrm>
        </p:spPr>
        <p:txBody>
          <a:bodyPr/>
          <a:lstStyle/>
          <a:p>
            <a:endParaRPr lang="en-US" dirty="0"/>
          </a:p>
          <a:p>
            <a:pPr marL="0" indent="0">
              <a:buNone/>
            </a:pPr>
            <a:endParaRPr lang="en-US"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a:t>Calibrated parameters of the climate block</a:t>
            </a:r>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mc:AlternateContent xmlns:mc="http://schemas.openxmlformats.org/markup-compatibility/2006" xmlns:a14="http://schemas.microsoft.com/office/drawing/2010/main">
        <mc:Choice Requires="a14">
          <p:graphicFrame>
            <p:nvGraphicFramePr>
              <p:cNvPr id="8" name="Tabela 7">
                <a:extLst>
                  <a:ext uri="{FF2B5EF4-FFF2-40B4-BE49-F238E27FC236}">
                    <a16:creationId xmlns:a16="http://schemas.microsoft.com/office/drawing/2014/main" id="{7BC04654-458B-3B2B-2F0A-F6EBA57C41F8}"/>
                  </a:ext>
                </a:extLst>
              </p:cNvPr>
              <p:cNvGraphicFramePr>
                <a:graphicFrameLocks noGrp="1"/>
              </p:cNvGraphicFramePr>
              <p:nvPr>
                <p:extLst>
                  <p:ext uri="{D42A27DB-BD31-4B8C-83A1-F6EECF244321}">
                    <p14:modId xmlns:p14="http://schemas.microsoft.com/office/powerpoint/2010/main" val="3957377448"/>
                  </p:ext>
                </p:extLst>
              </p:nvPr>
            </p:nvGraphicFramePr>
            <p:xfrm>
              <a:off x="480000" y="1357832"/>
              <a:ext cx="11232001" cy="3804624"/>
            </p:xfrm>
            <a:graphic>
              <a:graphicData uri="http://schemas.openxmlformats.org/drawingml/2006/table">
                <a:tbl>
                  <a:tblPr firstRow="1" firstCol="1" bandRow="1">
                    <a:tableStyleId>{BC89EF96-8CEA-46FF-86C4-4CE0E7609802}</a:tableStyleId>
                  </a:tblPr>
                  <a:tblGrid>
                    <a:gridCol w="1509112">
                      <a:extLst>
                        <a:ext uri="{9D8B030D-6E8A-4147-A177-3AD203B41FA5}">
                          <a16:colId xmlns:a16="http://schemas.microsoft.com/office/drawing/2014/main" val="3165208092"/>
                        </a:ext>
                      </a:extLst>
                    </a:gridCol>
                    <a:gridCol w="1509112">
                      <a:extLst>
                        <a:ext uri="{9D8B030D-6E8A-4147-A177-3AD203B41FA5}">
                          <a16:colId xmlns:a16="http://schemas.microsoft.com/office/drawing/2014/main" val="2165441480"/>
                        </a:ext>
                      </a:extLst>
                    </a:gridCol>
                    <a:gridCol w="8213777">
                      <a:extLst>
                        <a:ext uri="{9D8B030D-6E8A-4147-A177-3AD203B41FA5}">
                          <a16:colId xmlns:a16="http://schemas.microsoft.com/office/drawing/2014/main" val="2094659986"/>
                        </a:ext>
                      </a:extLst>
                    </a:gridCol>
                  </a:tblGrid>
                  <a:tr h="467589">
                    <a:tc>
                      <a:txBody>
                        <a:bodyPr/>
                        <a:lstStyle/>
                        <a:p>
                          <a:pPr algn="l"/>
                          <a14:m>
                            <m:oMathPara xmlns:m="http://schemas.openxmlformats.org/officeDocument/2006/math">
                              <m:oMathParaPr>
                                <m:jc m:val="centerGroup"/>
                              </m:oMathParaPr>
                              <m:oMath xmlns:m="http://schemas.openxmlformats.org/officeDocument/2006/math">
                                <m:sSub>
                                  <m:sSubPr>
                                    <m:ctrlPr>
                                      <a:rPr lang="pt-BR" sz="1800" i="1">
                                        <a:effectLst/>
                                        <a:latin typeface="Cambria Math" panose="02040503050406030204" pitchFamily="18" charset="0"/>
                                      </a:rPr>
                                    </m:ctrlPr>
                                  </m:sSubPr>
                                  <m:e>
                                    <m:r>
                                      <a:rPr lang="en-US" sz="1800">
                                        <a:effectLst/>
                                        <a:latin typeface="Cambria Math" panose="02040503050406030204" pitchFamily="18" charset="0"/>
                                      </a:rPr>
                                      <m:t>𝑬𝑴</m:t>
                                    </m:r>
                                  </m:e>
                                  <m:sub>
                                    <m:r>
                                      <a:rPr lang="en-US" sz="1800">
                                        <a:effectLst/>
                                        <a:latin typeface="Cambria Math" panose="02040503050406030204" pitchFamily="18" charset="0"/>
                                      </a:rPr>
                                      <m:t>𝒔𝒔</m:t>
                                    </m:r>
                                  </m:sub>
                                </m:sSub>
                                <m:r>
                                  <a:rPr lang="pt-BR" sz="1800">
                                    <a:effectLst/>
                                    <a:latin typeface="Cambria Math" panose="02040503050406030204" pitchFamily="18" charset="0"/>
                                  </a:rPr>
                                  <m:t>/</m:t>
                                </m:r>
                                <m:sSubSup>
                                  <m:sSubSupPr>
                                    <m:ctrlPr>
                                      <a:rPr lang="pt-BR" sz="1800" i="1">
                                        <a:effectLst/>
                                        <a:latin typeface="Cambria Math" panose="02040503050406030204" pitchFamily="18" charset="0"/>
                                      </a:rPr>
                                    </m:ctrlPr>
                                  </m:sSubSupPr>
                                  <m:e>
                                    <m:r>
                                      <a:rPr lang="en-US" sz="1800">
                                        <a:effectLst/>
                                        <a:latin typeface="Cambria Math" panose="02040503050406030204" pitchFamily="18" charset="0"/>
                                      </a:rPr>
                                      <m:t>𝑬𝑴</m:t>
                                    </m:r>
                                  </m:e>
                                  <m:sub>
                                    <m:r>
                                      <a:rPr lang="en-US" sz="1800">
                                        <a:effectLst/>
                                        <a:latin typeface="Cambria Math" panose="02040503050406030204" pitchFamily="18" charset="0"/>
                                      </a:rPr>
                                      <m:t>𝒔𝒔</m:t>
                                    </m:r>
                                  </m:sub>
                                  <m:sup>
                                    <m:r>
                                      <a:rPr lang="en-US" sz="1800">
                                        <a:effectLst/>
                                        <a:latin typeface="Cambria Math" panose="02040503050406030204" pitchFamily="18" charset="0"/>
                                      </a:rPr>
                                      <m:t>𝒈𝒍𝒃</m:t>
                                    </m:r>
                                  </m:sup>
                                </m:sSubSup>
                              </m:oMath>
                            </m:oMathPara>
                          </a14:m>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algn="l" defTabSz="914400" rtl="0" eaLnBrk="1" latinLnBrk="0" hangingPunct="1"/>
                          <a:r>
                            <a:rPr lang="en-US" sz="1800" b="0" kern="1200" dirty="0">
                              <a:effectLst/>
                            </a:rPr>
                            <a:t>  0.03</a:t>
                          </a:r>
                          <a:endParaRPr lang="pt-BR" sz="1800" b="0" kern="1200" dirty="0">
                            <a:solidFill>
                              <a:schemeClr val="dk1"/>
                            </a:solidFill>
                            <a:effectLst/>
                            <a:latin typeface="+mn-lt"/>
                            <a:ea typeface="+mn-ea"/>
                            <a:cs typeface="+mn-cs"/>
                          </a:endParaRPr>
                        </a:p>
                      </a:txBody>
                      <a:tcPr marL="68580" marR="68580" marT="0" marB="0" anchor="ctr"/>
                    </a:tc>
                    <a:tc>
                      <a:txBody>
                        <a:bodyPr/>
                        <a:lstStyle/>
                        <a:p>
                          <a:pPr marL="0" algn="l" defTabSz="914400" rtl="0" eaLnBrk="1" latinLnBrk="0" hangingPunct="1"/>
                          <a:r>
                            <a:rPr lang="en-US" sz="1800" b="0" kern="1200" dirty="0">
                              <a:effectLst/>
                            </a:rPr>
                            <a:t>emissions / global emissions (</a:t>
                          </a:r>
                          <a:r>
                            <a:rPr lang="en-US" sz="1800" b="0" kern="1200" dirty="0" err="1">
                              <a:effectLst/>
                            </a:rPr>
                            <a:t>s.s.</a:t>
                          </a:r>
                          <a:r>
                            <a:rPr lang="en-US" sz="1800" b="0" kern="1200" dirty="0">
                              <a:effectLst/>
                            </a:rPr>
                            <a:t> value)</a:t>
                          </a:r>
                          <a:endParaRPr lang="pt-BR" sz="1800" b="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2110611888"/>
                      </a:ext>
                    </a:extLst>
                  </a:tr>
                  <a:tr h="424428">
                    <a:tc>
                      <a:txBody>
                        <a:bodyPr/>
                        <a:lstStyle/>
                        <a:p>
                          <a:pPr algn="l"/>
                          <a14:m>
                            <m:oMathPara xmlns:m="http://schemas.openxmlformats.org/officeDocument/2006/math">
                              <m:oMathParaPr>
                                <m:jc m:val="centerGroup"/>
                              </m:oMathParaPr>
                              <m:oMath xmlns:m="http://schemas.openxmlformats.org/officeDocument/2006/math">
                                <m:sSub>
                                  <m:sSubPr>
                                    <m:ctrlPr>
                                      <a:rPr lang="pt-BR" sz="1800" i="1">
                                        <a:effectLst/>
                                        <a:latin typeface="Cambria Math" panose="02040503050406030204" pitchFamily="18" charset="0"/>
                                      </a:rPr>
                                    </m:ctrlPr>
                                  </m:sSubPr>
                                  <m:e>
                                    <m:r>
                                      <a:rPr lang="en-US" sz="1800">
                                        <a:effectLst/>
                                        <a:latin typeface="Cambria Math" panose="02040503050406030204" pitchFamily="18" charset="0"/>
                                      </a:rPr>
                                      <m:t>𝑱</m:t>
                                    </m:r>
                                  </m:e>
                                  <m:sub>
                                    <m:r>
                                      <a:rPr lang="en-US" sz="1800">
                                        <a:effectLst/>
                                        <a:latin typeface="Cambria Math" panose="02040503050406030204" pitchFamily="18" charset="0"/>
                                      </a:rPr>
                                      <m:t>𝒏𝒈</m:t>
                                    </m:r>
                                    <m:r>
                                      <a:rPr lang="pt-BR" sz="1800">
                                        <a:effectLst/>
                                        <a:latin typeface="Cambria Math" panose="02040503050406030204" pitchFamily="18" charset="0"/>
                                      </a:rPr>
                                      <m:t>,</m:t>
                                    </m:r>
                                    <m:r>
                                      <a:rPr lang="en-US" sz="1800">
                                        <a:effectLst/>
                                        <a:latin typeface="Cambria Math" panose="02040503050406030204" pitchFamily="18" charset="0"/>
                                      </a:rPr>
                                      <m:t>𝒔𝒔</m:t>
                                    </m:r>
                                  </m:sub>
                                </m:sSub>
                                <m:r>
                                  <a:rPr lang="pt-BR" sz="1800">
                                    <a:effectLst/>
                                    <a:latin typeface="Cambria Math" panose="02040503050406030204" pitchFamily="18" charset="0"/>
                                  </a:rPr>
                                  <m:t>/</m:t>
                                </m:r>
                                <m:sSub>
                                  <m:sSubPr>
                                    <m:ctrlPr>
                                      <a:rPr lang="pt-BR" sz="1800" i="1">
                                        <a:effectLst/>
                                        <a:latin typeface="Cambria Math" panose="02040503050406030204" pitchFamily="18" charset="0"/>
                                      </a:rPr>
                                    </m:ctrlPr>
                                  </m:sSubPr>
                                  <m:e>
                                    <m:r>
                                      <a:rPr lang="en-US" sz="1800">
                                        <a:effectLst/>
                                        <a:latin typeface="Cambria Math" panose="02040503050406030204" pitchFamily="18" charset="0"/>
                                      </a:rPr>
                                      <m:t>𝑬𝑴</m:t>
                                    </m:r>
                                  </m:e>
                                  <m:sub>
                                    <m:r>
                                      <a:rPr lang="en-US" sz="1800">
                                        <a:effectLst/>
                                        <a:latin typeface="Cambria Math" panose="02040503050406030204" pitchFamily="18" charset="0"/>
                                      </a:rPr>
                                      <m:t>𝒔𝒔</m:t>
                                    </m:r>
                                  </m:sub>
                                </m:sSub>
                              </m:oMath>
                            </m:oMathPara>
                          </a14:m>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kern="1200" dirty="0">
                              <a:effectLst/>
                            </a:rPr>
                            <a:t>  0.50</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fossil energy emissions / total emissions (</a:t>
                          </a:r>
                          <a:r>
                            <a:rPr lang="en-US" sz="1800" dirty="0" err="1">
                              <a:effectLst/>
                            </a:rPr>
                            <a:t>s.s.</a:t>
                          </a:r>
                          <a:r>
                            <a:rPr lang="en-US" sz="1800" dirty="0">
                              <a:effectLst/>
                            </a:rPr>
                            <a:t> value)</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257052916"/>
                      </a:ext>
                    </a:extLst>
                  </a:tr>
                  <a:tr h="449193">
                    <a:tc>
                      <a:txBody>
                        <a:bodyPr/>
                        <a:lstStyle/>
                        <a:p>
                          <a:pPr algn="l"/>
                          <a14:m>
                            <m:oMathPara xmlns:m="http://schemas.openxmlformats.org/officeDocument/2006/math">
                              <m:oMathParaPr>
                                <m:jc m:val="centerGroup"/>
                              </m:oMathParaPr>
                              <m:oMath xmlns:m="http://schemas.openxmlformats.org/officeDocument/2006/math">
                                <m:sSubSup>
                                  <m:sSubSupPr>
                                    <m:ctrlPr>
                                      <a:rPr lang="pt-BR" sz="1800" i="1">
                                        <a:effectLst/>
                                        <a:latin typeface="Cambria Math" panose="02040503050406030204" pitchFamily="18" charset="0"/>
                                      </a:rPr>
                                    </m:ctrlPr>
                                  </m:sSubSupPr>
                                  <m:e>
                                    <m:r>
                                      <a:rPr lang="en-US" sz="1800">
                                        <a:effectLst/>
                                        <a:latin typeface="Cambria Math" panose="02040503050406030204" pitchFamily="18" charset="0"/>
                                      </a:rPr>
                                      <m:t>𝓒</m:t>
                                    </m:r>
                                  </m:e>
                                  <m:sub>
                                    <m:r>
                                      <a:rPr lang="en-US" sz="1800">
                                        <a:effectLst/>
                                        <a:latin typeface="Cambria Math" panose="02040503050406030204" pitchFamily="18" charset="0"/>
                                      </a:rPr>
                                      <m:t>𝒔𝒔</m:t>
                                    </m:r>
                                  </m:sub>
                                  <m:sup>
                                    <m:r>
                                      <a:rPr lang="en-US" sz="1800">
                                        <a:effectLst/>
                                        <a:latin typeface="Cambria Math" panose="02040503050406030204" pitchFamily="18" charset="0"/>
                                      </a:rPr>
                                      <m:t>𝑱</m:t>
                                    </m:r>
                                  </m:sup>
                                </m:sSubSup>
                              </m:oMath>
                            </m:oMathPara>
                          </a14:m>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kern="1200" dirty="0">
                              <a:effectLst/>
                            </a:rPr>
                            <a:t>  0.005</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marginal cost of emissions per unit of total energy / energy price (</a:t>
                          </a:r>
                          <a:r>
                            <a:rPr lang="en-US" sz="1800" dirty="0" err="1">
                              <a:effectLst/>
                            </a:rPr>
                            <a:t>s.s.</a:t>
                          </a:r>
                          <a:r>
                            <a:rPr lang="en-US" sz="1800" dirty="0">
                              <a:effectLst/>
                            </a:rPr>
                            <a:t> value)</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469397998"/>
                      </a:ext>
                    </a:extLst>
                  </a:tr>
                  <a:tr h="407779">
                    <a:tc>
                      <a:txBody>
                        <a:bodyPr/>
                        <a:lstStyle/>
                        <a:p>
                          <a:pPr algn="l"/>
                          <a14:m>
                            <m:oMathPara xmlns:m="http://schemas.openxmlformats.org/officeDocument/2006/math">
                              <m:oMathParaPr>
                                <m:jc m:val="centerGroup"/>
                              </m:oMathParaPr>
                              <m:oMath xmlns:m="http://schemas.openxmlformats.org/officeDocument/2006/math">
                                <m:sSubSup>
                                  <m:sSubSupPr>
                                    <m:ctrlPr>
                                      <a:rPr lang="pt-BR" sz="1800" i="1">
                                        <a:effectLst/>
                                        <a:latin typeface="Cambria Math" panose="02040503050406030204" pitchFamily="18" charset="0"/>
                                      </a:rPr>
                                    </m:ctrlPr>
                                  </m:sSubSupPr>
                                  <m:e>
                                    <m:r>
                                      <a:rPr lang="en-US" sz="1800">
                                        <a:effectLst/>
                                        <a:latin typeface="Cambria Math" panose="02040503050406030204" pitchFamily="18" charset="0"/>
                                      </a:rPr>
                                      <m:t>𝓒</m:t>
                                    </m:r>
                                  </m:e>
                                  <m:sub>
                                    <m:r>
                                      <a:rPr lang="en-US" sz="1800">
                                        <a:effectLst/>
                                        <a:latin typeface="Cambria Math" panose="02040503050406030204" pitchFamily="18" charset="0"/>
                                      </a:rPr>
                                      <m:t>𝒔𝒔</m:t>
                                    </m:r>
                                  </m:sub>
                                  <m:sup>
                                    <m:r>
                                      <a:rPr lang="en-US" sz="1800">
                                        <a:effectLst/>
                                        <a:latin typeface="Cambria Math" panose="02040503050406030204" pitchFamily="18" charset="0"/>
                                      </a:rPr>
                                      <m:t>𝑲𝑵</m:t>
                                    </m:r>
                                  </m:sup>
                                </m:sSubSup>
                              </m:oMath>
                            </m:oMathPara>
                          </a14:m>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kern="1200" dirty="0">
                              <a:effectLst/>
                            </a:rPr>
                            <a:t>  0.0003</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marginal cost of emissions per unit of KN composite / KN composite price (</a:t>
                          </a:r>
                          <a:r>
                            <a:rPr lang="en-US" sz="1800" dirty="0" err="1">
                              <a:effectLst/>
                            </a:rPr>
                            <a:t>s.s.</a:t>
                          </a:r>
                          <a:r>
                            <a:rPr lang="en-US" sz="1800" dirty="0">
                              <a:effectLst/>
                            </a:rPr>
                            <a:t> value)</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001870759"/>
                      </a:ext>
                    </a:extLst>
                  </a:tr>
                  <a:tr h="407779">
                    <a:tc>
                      <a:txBody>
                        <a:bodyPr/>
                        <a:lstStyle/>
                        <a:p>
                          <a:pPr algn="l"/>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𝜼</m:t>
                                </m:r>
                              </m:oMath>
                            </m:oMathPara>
                          </a14:m>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kern="1200" dirty="0">
                              <a:effectLst/>
                            </a:rPr>
                            <a:t>  0.95</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elasticity of substitution of intermediary firms (capital x labor)</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875476997"/>
                      </a:ext>
                    </a:extLst>
                  </a:tr>
                  <a:tr h="407779">
                    <a:tc>
                      <a:txBody>
                        <a:bodyPr/>
                        <a:lstStyle/>
                        <a:p>
                          <a:pPr algn="l"/>
                          <a14:m>
                            <m:oMathPara xmlns:m="http://schemas.openxmlformats.org/officeDocument/2006/math">
                              <m:oMathParaPr>
                                <m:jc m:val="centerGroup"/>
                              </m:oMathParaPr>
                              <m:oMath xmlns:m="http://schemas.openxmlformats.org/officeDocument/2006/math">
                                <m:sSub>
                                  <m:sSubPr>
                                    <m:ctrlPr>
                                      <a:rPr lang="pt-BR" sz="1800" i="1">
                                        <a:effectLst/>
                                        <a:latin typeface="Cambria Math" panose="02040503050406030204" pitchFamily="18" charset="0"/>
                                      </a:rPr>
                                    </m:ctrlPr>
                                  </m:sSubPr>
                                  <m:e>
                                    <m:r>
                                      <a:rPr lang="en-US" sz="1800">
                                        <a:effectLst/>
                                        <a:latin typeface="Cambria Math" panose="02040503050406030204" pitchFamily="18" charset="0"/>
                                      </a:rPr>
                                      <m:t>𝜼</m:t>
                                    </m:r>
                                  </m:e>
                                  <m:sub>
                                    <m:r>
                                      <a:rPr lang="en-US" sz="1800">
                                        <a:effectLst/>
                                        <a:latin typeface="Cambria Math" panose="02040503050406030204" pitchFamily="18" charset="0"/>
                                      </a:rPr>
                                      <m:t>𝒆</m:t>
                                    </m:r>
                                  </m:sub>
                                </m:sSub>
                              </m:oMath>
                            </m:oMathPara>
                          </a14:m>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kern="1200" dirty="0">
                              <a:effectLst/>
                            </a:rPr>
                            <a:t>  0.40</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elasticity of substitution of intermediary firms (energy x KN composites)</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792948398"/>
                      </a:ext>
                    </a:extLst>
                  </a:tr>
                  <a:tr h="424519">
                    <a:tc>
                      <a:txBody>
                        <a:bodyPr/>
                        <a:lstStyle/>
                        <a:p>
                          <a:pPr algn="l"/>
                          <a14:m>
                            <m:oMathPara xmlns:m="http://schemas.openxmlformats.org/officeDocument/2006/math">
                              <m:oMathParaPr>
                                <m:jc m:val="centerGroup"/>
                              </m:oMathParaPr>
                              <m:oMath xmlns:m="http://schemas.openxmlformats.org/officeDocument/2006/math">
                                <m:sSub>
                                  <m:sSubPr>
                                    <m:ctrlPr>
                                      <a:rPr lang="pt-BR" sz="1800" i="1">
                                        <a:effectLst/>
                                        <a:latin typeface="Cambria Math" panose="02040503050406030204" pitchFamily="18" charset="0"/>
                                      </a:rPr>
                                    </m:ctrlPr>
                                  </m:sSubPr>
                                  <m:e>
                                    <m:r>
                                      <a:rPr lang="en-US" sz="1800">
                                        <a:effectLst/>
                                        <a:latin typeface="Cambria Math" panose="02040503050406030204" pitchFamily="18" charset="0"/>
                                      </a:rPr>
                                      <m:t>𝛜</m:t>
                                    </m:r>
                                  </m:e>
                                  <m:sub>
                                    <m:r>
                                      <a:rPr lang="en-US" sz="1800">
                                        <a:effectLst/>
                                        <a:latin typeface="Cambria Math" panose="02040503050406030204" pitchFamily="18" charset="0"/>
                                      </a:rPr>
                                      <m:t>𝐠</m:t>
                                    </m:r>
                                  </m:sub>
                                </m:sSub>
                              </m:oMath>
                            </m:oMathPara>
                          </a14:m>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kern="1200" dirty="0">
                              <a:effectLst/>
                            </a:rPr>
                            <a:t>  2.50</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elasticity of substitution of energy agency (green x brown energy)</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504728771"/>
                      </a:ext>
                    </a:extLst>
                  </a:tr>
                  <a:tr h="407779">
                    <a:tc>
                      <a:txBody>
                        <a:bodyPr/>
                        <a:lstStyle/>
                        <a:p>
                          <a:pPr algn="l"/>
                          <a14:m>
                            <m:oMathPara xmlns:m="http://schemas.openxmlformats.org/officeDocument/2006/math">
                              <m:oMathParaPr>
                                <m:jc m:val="centerGroup"/>
                              </m:oMathParaPr>
                              <m:oMath xmlns:m="http://schemas.openxmlformats.org/officeDocument/2006/math">
                                <m:sSub>
                                  <m:sSubPr>
                                    <m:ctrlPr>
                                      <a:rPr lang="pt-BR" sz="1800" i="1">
                                        <a:effectLst/>
                                        <a:latin typeface="Cambria Math" panose="02040503050406030204" pitchFamily="18" charset="0"/>
                                      </a:rPr>
                                    </m:ctrlPr>
                                  </m:sSubPr>
                                  <m:e>
                                    <m:r>
                                      <a:rPr lang="en-US" sz="1800">
                                        <a:effectLst/>
                                        <a:latin typeface="Cambria Math" panose="02040503050406030204" pitchFamily="18" charset="0"/>
                                      </a:rPr>
                                      <m:t>𝜶</m:t>
                                    </m:r>
                                  </m:e>
                                  <m:sub>
                                    <m:r>
                                      <a:rPr lang="en-US" sz="1800">
                                        <a:effectLst/>
                                        <a:latin typeface="Cambria Math" panose="02040503050406030204" pitchFamily="18" charset="0"/>
                                      </a:rPr>
                                      <m:t>𝒆𝒎</m:t>
                                    </m:r>
                                  </m:sub>
                                </m:sSub>
                              </m:oMath>
                            </m:oMathPara>
                          </a14:m>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kern="1200" dirty="0">
                              <a:effectLst/>
                            </a:rPr>
                            <a:t>  1.00</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elasticity of emission with respect to the demand for </a:t>
                          </a:r>
                          <a:r>
                            <a:rPr lang="en-US" sz="1800" dirty="0" err="1">
                              <a:effectLst/>
                            </a:rPr>
                            <a:t>capital&amp;labor</a:t>
                          </a:r>
                          <a:r>
                            <a:rPr lang="en-US" sz="1800" dirty="0">
                              <a:effectLst/>
                            </a:rPr>
                            <a:t> composite</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77497200"/>
                      </a:ext>
                    </a:extLst>
                  </a:tr>
                  <a:tr h="407779">
                    <a:tc>
                      <a:txBody>
                        <a:bodyPr/>
                        <a:lstStyle/>
                        <a:p>
                          <a:pPr algn="l"/>
                          <a14:m>
                            <m:oMathPara xmlns:m="http://schemas.openxmlformats.org/officeDocument/2006/math">
                              <m:oMathParaPr>
                                <m:jc m:val="centerGroup"/>
                              </m:oMathParaPr>
                              <m:oMath xmlns:m="http://schemas.openxmlformats.org/officeDocument/2006/math">
                                <m:sSub>
                                  <m:sSubPr>
                                    <m:ctrlPr>
                                      <a:rPr lang="pt-BR" sz="1800" i="1" smtClean="0">
                                        <a:effectLst/>
                                        <a:latin typeface="Cambria Math" panose="02040503050406030204" pitchFamily="18" charset="0"/>
                                      </a:rPr>
                                    </m:ctrlPr>
                                  </m:sSubPr>
                                  <m:e>
                                    <m:r>
                                      <a:rPr lang="en-US" sz="1800">
                                        <a:effectLst/>
                                        <a:latin typeface="Cambria Math" panose="02040503050406030204" pitchFamily="18" charset="0"/>
                                      </a:rPr>
                                      <m:t>𝜶</m:t>
                                    </m:r>
                                  </m:e>
                                  <m:sub>
                                    <m:r>
                                      <a:rPr lang="pt-BR" sz="1800" smtClean="0">
                                        <a:effectLst/>
                                        <a:latin typeface="Cambria Math" panose="02040503050406030204" pitchFamily="18" charset="0"/>
                                      </a:rPr>
                                      <m:t>𝟐</m:t>
                                    </m:r>
                                    <m:r>
                                      <a:rPr lang="pt-BR" sz="1800" smtClean="0">
                                        <a:effectLst/>
                                        <a:latin typeface="Cambria Math" panose="02040503050406030204" pitchFamily="18" charset="0"/>
                                      </a:rPr>
                                      <m:t>,</m:t>
                                    </m:r>
                                    <m:r>
                                      <a:rPr lang="en-US" sz="1800">
                                        <a:effectLst/>
                                        <a:latin typeface="Cambria Math" panose="02040503050406030204" pitchFamily="18" charset="0"/>
                                      </a:rPr>
                                      <m:t>𝒂𝒆</m:t>
                                    </m:r>
                                  </m:sub>
                                </m:sSub>
                              </m:oMath>
                            </m:oMathPara>
                          </a14:m>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kern="1200" dirty="0">
                              <a:effectLst/>
                            </a:rPr>
                            <a:t>  1.3</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elasticity of the abatement cost to abatement effort</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514799135"/>
                      </a:ext>
                    </a:extLst>
                  </a:tr>
                </a:tbl>
              </a:graphicData>
            </a:graphic>
          </p:graphicFrame>
        </mc:Choice>
        <mc:Fallback xmlns="">
          <p:graphicFrame>
            <p:nvGraphicFramePr>
              <p:cNvPr id="8" name="Tabela 7">
                <a:extLst>
                  <a:ext uri="{FF2B5EF4-FFF2-40B4-BE49-F238E27FC236}">
                    <a16:creationId xmlns:a16="http://schemas.microsoft.com/office/drawing/2014/main" id="{7BC04654-458B-3B2B-2F0A-F6EBA57C41F8}"/>
                  </a:ext>
                </a:extLst>
              </p:cNvPr>
              <p:cNvGraphicFramePr>
                <a:graphicFrameLocks noGrp="1"/>
              </p:cNvGraphicFramePr>
              <p:nvPr>
                <p:extLst>
                  <p:ext uri="{D42A27DB-BD31-4B8C-83A1-F6EECF244321}">
                    <p14:modId xmlns:p14="http://schemas.microsoft.com/office/powerpoint/2010/main" val="3957377448"/>
                  </p:ext>
                </p:extLst>
              </p:nvPr>
            </p:nvGraphicFramePr>
            <p:xfrm>
              <a:off x="480000" y="1357832"/>
              <a:ext cx="11232001" cy="3804624"/>
            </p:xfrm>
            <a:graphic>
              <a:graphicData uri="http://schemas.openxmlformats.org/drawingml/2006/table">
                <a:tbl>
                  <a:tblPr firstRow="1" firstCol="1" bandRow="1">
                    <a:tableStyleId>{BC89EF96-8CEA-46FF-86C4-4CE0E7609802}</a:tableStyleId>
                  </a:tblPr>
                  <a:tblGrid>
                    <a:gridCol w="1509112">
                      <a:extLst>
                        <a:ext uri="{9D8B030D-6E8A-4147-A177-3AD203B41FA5}">
                          <a16:colId xmlns:a16="http://schemas.microsoft.com/office/drawing/2014/main" val="3165208092"/>
                        </a:ext>
                      </a:extLst>
                    </a:gridCol>
                    <a:gridCol w="1509112">
                      <a:extLst>
                        <a:ext uri="{9D8B030D-6E8A-4147-A177-3AD203B41FA5}">
                          <a16:colId xmlns:a16="http://schemas.microsoft.com/office/drawing/2014/main" val="2165441480"/>
                        </a:ext>
                      </a:extLst>
                    </a:gridCol>
                    <a:gridCol w="8213777">
                      <a:extLst>
                        <a:ext uri="{9D8B030D-6E8A-4147-A177-3AD203B41FA5}">
                          <a16:colId xmlns:a16="http://schemas.microsoft.com/office/drawing/2014/main" val="2094659986"/>
                        </a:ext>
                      </a:extLst>
                    </a:gridCol>
                  </a:tblGrid>
                  <a:tr h="467589">
                    <a:tc>
                      <a:txBody>
                        <a:bodyPr/>
                        <a:lstStyle/>
                        <a:p>
                          <a:endParaRPr lang="pt-BR"/>
                        </a:p>
                      </a:txBody>
                      <a:tcPr marL="68580" marR="68580" marT="0" marB="0" anchor="ctr">
                        <a:blipFill>
                          <a:blip r:embed="rId2"/>
                          <a:stretch>
                            <a:fillRect l="-403" t="-1299" r="-644758" b="-727273"/>
                          </a:stretch>
                        </a:blipFill>
                      </a:tcPr>
                    </a:tc>
                    <a:tc>
                      <a:txBody>
                        <a:bodyPr/>
                        <a:lstStyle/>
                        <a:p>
                          <a:pPr marL="0" algn="l" defTabSz="914400" rtl="0" eaLnBrk="1" latinLnBrk="0" hangingPunct="1"/>
                          <a:r>
                            <a:rPr lang="en-US" sz="1800" b="0" kern="1200" dirty="0">
                              <a:effectLst/>
                            </a:rPr>
                            <a:t>  0.03</a:t>
                          </a:r>
                          <a:endParaRPr lang="pt-BR" sz="1800" b="0" kern="1200" dirty="0">
                            <a:solidFill>
                              <a:schemeClr val="dk1"/>
                            </a:solidFill>
                            <a:effectLst/>
                            <a:latin typeface="+mn-lt"/>
                            <a:ea typeface="+mn-ea"/>
                            <a:cs typeface="+mn-cs"/>
                          </a:endParaRPr>
                        </a:p>
                      </a:txBody>
                      <a:tcPr marL="68580" marR="68580" marT="0" marB="0" anchor="ctr"/>
                    </a:tc>
                    <a:tc>
                      <a:txBody>
                        <a:bodyPr/>
                        <a:lstStyle/>
                        <a:p>
                          <a:pPr marL="0" algn="l" defTabSz="914400" rtl="0" eaLnBrk="1" latinLnBrk="0" hangingPunct="1"/>
                          <a:r>
                            <a:rPr lang="en-US" sz="1800" b="0" kern="1200" dirty="0">
                              <a:effectLst/>
                            </a:rPr>
                            <a:t>emissions / global emissions (</a:t>
                          </a:r>
                          <a:r>
                            <a:rPr lang="en-US" sz="1800" b="0" kern="1200" dirty="0" err="1">
                              <a:effectLst/>
                            </a:rPr>
                            <a:t>s.s.</a:t>
                          </a:r>
                          <a:r>
                            <a:rPr lang="en-US" sz="1800" b="0" kern="1200" dirty="0">
                              <a:effectLst/>
                            </a:rPr>
                            <a:t> value)</a:t>
                          </a:r>
                          <a:endParaRPr lang="pt-BR" sz="1800" b="0"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2110611888"/>
                      </a:ext>
                    </a:extLst>
                  </a:tr>
                  <a:tr h="424428">
                    <a:tc>
                      <a:txBody>
                        <a:bodyPr/>
                        <a:lstStyle/>
                        <a:p>
                          <a:endParaRPr lang="pt-BR"/>
                        </a:p>
                      </a:txBody>
                      <a:tcPr marL="68580" marR="68580" marT="0" marB="0" anchor="ctr">
                        <a:blipFill>
                          <a:blip r:embed="rId2"/>
                          <a:stretch>
                            <a:fillRect l="-403" t="-111429" r="-644758" b="-700000"/>
                          </a:stretch>
                        </a:blipFill>
                      </a:tcPr>
                    </a:tc>
                    <a:tc>
                      <a:txBody>
                        <a:bodyPr/>
                        <a:lstStyle/>
                        <a:p>
                          <a:pPr algn="l"/>
                          <a:r>
                            <a:rPr lang="en-US" sz="1800" kern="1200" dirty="0">
                              <a:effectLst/>
                            </a:rPr>
                            <a:t>  0.50</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fossil energy emissions / total emissions (</a:t>
                          </a:r>
                          <a:r>
                            <a:rPr lang="en-US" sz="1800" dirty="0" err="1">
                              <a:effectLst/>
                            </a:rPr>
                            <a:t>s.s.</a:t>
                          </a:r>
                          <a:r>
                            <a:rPr lang="en-US" sz="1800" dirty="0">
                              <a:effectLst/>
                            </a:rPr>
                            <a:t> value)</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257052916"/>
                      </a:ext>
                    </a:extLst>
                  </a:tr>
                  <a:tr h="449193">
                    <a:tc>
                      <a:txBody>
                        <a:bodyPr/>
                        <a:lstStyle/>
                        <a:p>
                          <a:endParaRPr lang="pt-BR"/>
                        </a:p>
                      </a:txBody>
                      <a:tcPr marL="68580" marR="68580" marT="0" marB="0" anchor="ctr">
                        <a:blipFill>
                          <a:blip r:embed="rId2"/>
                          <a:stretch>
                            <a:fillRect l="-403" t="-202740" r="-644758" b="-571233"/>
                          </a:stretch>
                        </a:blipFill>
                      </a:tcPr>
                    </a:tc>
                    <a:tc>
                      <a:txBody>
                        <a:bodyPr/>
                        <a:lstStyle/>
                        <a:p>
                          <a:pPr algn="l"/>
                          <a:r>
                            <a:rPr lang="en-US" sz="1800" kern="1200" dirty="0">
                              <a:effectLst/>
                            </a:rPr>
                            <a:t>  0.005</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marginal cost of emissions per unit of total energy / energy price (</a:t>
                          </a:r>
                          <a:r>
                            <a:rPr lang="en-US" sz="1800" dirty="0" err="1">
                              <a:effectLst/>
                            </a:rPr>
                            <a:t>s.s.</a:t>
                          </a:r>
                          <a:r>
                            <a:rPr lang="en-US" sz="1800" dirty="0">
                              <a:effectLst/>
                            </a:rPr>
                            <a:t> value)</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469397998"/>
                      </a:ext>
                    </a:extLst>
                  </a:tr>
                  <a:tr h="407779">
                    <a:tc>
                      <a:txBody>
                        <a:bodyPr/>
                        <a:lstStyle/>
                        <a:p>
                          <a:endParaRPr lang="pt-BR"/>
                        </a:p>
                      </a:txBody>
                      <a:tcPr marL="68580" marR="68580" marT="0" marB="0" anchor="ctr">
                        <a:blipFill>
                          <a:blip r:embed="rId2"/>
                          <a:stretch>
                            <a:fillRect l="-403" t="-329851" r="-644758" b="-522388"/>
                          </a:stretch>
                        </a:blipFill>
                      </a:tcPr>
                    </a:tc>
                    <a:tc>
                      <a:txBody>
                        <a:bodyPr/>
                        <a:lstStyle/>
                        <a:p>
                          <a:pPr algn="l"/>
                          <a:r>
                            <a:rPr lang="en-US" sz="1800" kern="1200" dirty="0">
                              <a:effectLst/>
                            </a:rPr>
                            <a:t>  0.0003</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marginal cost of emissions per unit of KN composite / KN composite price (</a:t>
                          </a:r>
                          <a:r>
                            <a:rPr lang="en-US" sz="1800" dirty="0" err="1">
                              <a:effectLst/>
                            </a:rPr>
                            <a:t>s.s.</a:t>
                          </a:r>
                          <a:r>
                            <a:rPr lang="en-US" sz="1800" dirty="0">
                              <a:effectLst/>
                            </a:rPr>
                            <a:t> value)</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001870759"/>
                      </a:ext>
                    </a:extLst>
                  </a:tr>
                  <a:tr h="407779">
                    <a:tc>
                      <a:txBody>
                        <a:bodyPr/>
                        <a:lstStyle/>
                        <a:p>
                          <a:endParaRPr lang="pt-BR"/>
                        </a:p>
                      </a:txBody>
                      <a:tcPr marL="68580" marR="68580" marT="0" marB="0" anchor="ctr">
                        <a:blipFill>
                          <a:blip r:embed="rId2"/>
                          <a:stretch>
                            <a:fillRect l="-403" t="-429851" r="-644758" b="-422388"/>
                          </a:stretch>
                        </a:blipFill>
                      </a:tcPr>
                    </a:tc>
                    <a:tc>
                      <a:txBody>
                        <a:bodyPr/>
                        <a:lstStyle/>
                        <a:p>
                          <a:pPr algn="l"/>
                          <a:r>
                            <a:rPr lang="en-US" sz="1800" kern="1200" dirty="0">
                              <a:effectLst/>
                            </a:rPr>
                            <a:t>  0.95</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elasticity of substitution of intermediary firms (capital x labor)</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875476997"/>
                      </a:ext>
                    </a:extLst>
                  </a:tr>
                  <a:tr h="407779">
                    <a:tc>
                      <a:txBody>
                        <a:bodyPr/>
                        <a:lstStyle/>
                        <a:p>
                          <a:endParaRPr lang="pt-BR"/>
                        </a:p>
                      </a:txBody>
                      <a:tcPr marL="68580" marR="68580" marT="0" marB="0" anchor="ctr">
                        <a:blipFill>
                          <a:blip r:embed="rId2"/>
                          <a:stretch>
                            <a:fillRect l="-403" t="-529851" r="-644758" b="-322388"/>
                          </a:stretch>
                        </a:blipFill>
                      </a:tcPr>
                    </a:tc>
                    <a:tc>
                      <a:txBody>
                        <a:bodyPr/>
                        <a:lstStyle/>
                        <a:p>
                          <a:pPr algn="l"/>
                          <a:r>
                            <a:rPr lang="en-US" sz="1800" kern="1200" dirty="0">
                              <a:effectLst/>
                            </a:rPr>
                            <a:t>  0.40</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elasticity of substitution of intermediary firms (energy x KN composites)</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792948398"/>
                      </a:ext>
                    </a:extLst>
                  </a:tr>
                  <a:tr h="424519">
                    <a:tc>
                      <a:txBody>
                        <a:bodyPr/>
                        <a:lstStyle/>
                        <a:p>
                          <a:endParaRPr lang="pt-BR"/>
                        </a:p>
                      </a:txBody>
                      <a:tcPr marL="68580" marR="68580" marT="0" marB="0" anchor="ctr">
                        <a:blipFill>
                          <a:blip r:embed="rId2"/>
                          <a:stretch>
                            <a:fillRect l="-403" t="-602857" r="-644758" b="-208571"/>
                          </a:stretch>
                        </a:blipFill>
                      </a:tcPr>
                    </a:tc>
                    <a:tc>
                      <a:txBody>
                        <a:bodyPr/>
                        <a:lstStyle/>
                        <a:p>
                          <a:pPr algn="l"/>
                          <a:r>
                            <a:rPr lang="en-US" sz="1800" kern="1200" dirty="0">
                              <a:effectLst/>
                            </a:rPr>
                            <a:t>  2.50</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elasticity of substitution of energy agency (green x brown energy)</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504728771"/>
                      </a:ext>
                    </a:extLst>
                  </a:tr>
                  <a:tr h="407779">
                    <a:tc>
                      <a:txBody>
                        <a:bodyPr/>
                        <a:lstStyle/>
                        <a:p>
                          <a:endParaRPr lang="pt-BR"/>
                        </a:p>
                      </a:txBody>
                      <a:tcPr marL="68580" marR="68580" marT="0" marB="0" anchor="ctr">
                        <a:blipFill>
                          <a:blip r:embed="rId2"/>
                          <a:stretch>
                            <a:fillRect l="-403" t="-734328" r="-644758" b="-117910"/>
                          </a:stretch>
                        </a:blipFill>
                      </a:tcPr>
                    </a:tc>
                    <a:tc>
                      <a:txBody>
                        <a:bodyPr/>
                        <a:lstStyle/>
                        <a:p>
                          <a:pPr algn="l"/>
                          <a:r>
                            <a:rPr lang="en-US" sz="1800" kern="1200" dirty="0">
                              <a:effectLst/>
                            </a:rPr>
                            <a:t>  1.00</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elasticity of emission with respect to the demand for </a:t>
                          </a:r>
                          <a:r>
                            <a:rPr lang="en-US" sz="1800" dirty="0" err="1">
                              <a:effectLst/>
                            </a:rPr>
                            <a:t>capital&amp;labor</a:t>
                          </a:r>
                          <a:r>
                            <a:rPr lang="en-US" sz="1800" dirty="0">
                              <a:effectLst/>
                            </a:rPr>
                            <a:t> composite</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77497200"/>
                      </a:ext>
                    </a:extLst>
                  </a:tr>
                  <a:tr h="407779">
                    <a:tc>
                      <a:txBody>
                        <a:bodyPr/>
                        <a:lstStyle/>
                        <a:p>
                          <a:endParaRPr lang="pt-BR"/>
                        </a:p>
                      </a:txBody>
                      <a:tcPr marL="68580" marR="68580" marT="0" marB="0" anchor="ctr">
                        <a:blipFill>
                          <a:blip r:embed="rId2"/>
                          <a:stretch>
                            <a:fillRect l="-403" t="-834328" r="-644758" b="-17910"/>
                          </a:stretch>
                        </a:blipFill>
                      </a:tcPr>
                    </a:tc>
                    <a:tc>
                      <a:txBody>
                        <a:bodyPr/>
                        <a:lstStyle/>
                        <a:p>
                          <a:pPr algn="l"/>
                          <a:r>
                            <a:rPr lang="en-US" sz="1800" kern="1200" dirty="0">
                              <a:effectLst/>
                            </a:rPr>
                            <a:t>  1.3</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a:r>
                            <a:rPr lang="en-US" sz="1800" dirty="0">
                              <a:effectLst/>
                            </a:rPr>
                            <a:t>elasticity of the abatement cost to abatement effort</a:t>
                          </a:r>
                          <a:endParaRPr lang="pt-BR" sz="3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514799135"/>
                      </a:ext>
                    </a:extLst>
                  </a:tr>
                </a:tbl>
              </a:graphicData>
            </a:graphic>
          </p:graphicFrame>
        </mc:Fallback>
      </mc:AlternateContent>
    </p:spTree>
    <p:extLst>
      <p:ext uri="{BB962C8B-B14F-4D97-AF65-F5344CB8AC3E}">
        <p14:creationId xmlns:p14="http://schemas.microsoft.com/office/powerpoint/2010/main" val="34214850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28</a:t>
            </a:fld>
            <a:endParaRPr lang="pt-BR"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normAutofit/>
          </a:bodyPr>
          <a:lstStyle/>
          <a:p>
            <a:r>
              <a:rPr lang="en-US" dirty="0" smtClean="0"/>
              <a:t>Calibrating </a:t>
            </a:r>
            <a:r>
              <a:rPr lang="en-US" dirty="0"/>
              <a:t>- Shock to emission tax </a:t>
            </a:r>
            <a:r>
              <a:rPr lang="en-US" dirty="0" smtClean="0"/>
              <a:t>in NetZero2050 </a:t>
            </a:r>
            <a:r>
              <a:rPr lang="en-US" dirty="0"/>
              <a:t>scenario (5 years) </a:t>
            </a:r>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grpSp>
        <p:nvGrpSpPr>
          <p:cNvPr id="3" name="Agrupar 2"/>
          <p:cNvGrpSpPr/>
          <p:nvPr/>
        </p:nvGrpSpPr>
        <p:grpSpPr>
          <a:xfrm>
            <a:off x="2338003" y="961211"/>
            <a:ext cx="5143501" cy="4981543"/>
            <a:chOff x="480001" y="822331"/>
            <a:chExt cx="2749501" cy="3261989"/>
          </a:xfrm>
        </p:grpSpPr>
        <p:pic>
          <p:nvPicPr>
            <p:cNvPr id="7" name="Imagem 6">
              <a:extLst>
                <a:ext uri="{FF2B5EF4-FFF2-40B4-BE49-F238E27FC236}">
                  <a16:creationId xmlns:a16="http://schemas.microsoft.com/office/drawing/2014/main" id="{14E68260-7829-8095-1489-D3E8E976FD0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4839" b="38926"/>
            <a:stretch/>
          </p:blipFill>
          <p:spPr bwMode="auto">
            <a:xfrm>
              <a:off x="480001" y="822331"/>
              <a:ext cx="2720400" cy="3261989"/>
            </a:xfrm>
            <a:prstGeom prst="rect">
              <a:avLst/>
            </a:prstGeom>
            <a:noFill/>
            <a:ln>
              <a:noFill/>
            </a:ln>
          </p:spPr>
        </p:pic>
        <p:sp>
          <p:nvSpPr>
            <p:cNvPr id="5" name="Elipse 4"/>
            <p:cNvSpPr/>
            <p:nvPr/>
          </p:nvSpPr>
          <p:spPr>
            <a:xfrm>
              <a:off x="2831603" y="3562546"/>
              <a:ext cx="397164" cy="360218"/>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Elipse 7"/>
            <p:cNvSpPr/>
            <p:nvPr/>
          </p:nvSpPr>
          <p:spPr>
            <a:xfrm>
              <a:off x="2832338" y="1113565"/>
              <a:ext cx="397164" cy="360218"/>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pic>
        <p:nvPicPr>
          <p:cNvPr id="9" name="Imagem 8">
            <a:extLst>
              <a:ext uri="{FF2B5EF4-FFF2-40B4-BE49-F238E27FC236}">
                <a16:creationId xmlns:a16="http://schemas.microsoft.com/office/drawing/2014/main" id="{14E68260-7829-8095-1489-D3E8E976FD0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430" t="91605" r="52286"/>
          <a:stretch/>
        </p:blipFill>
        <p:spPr bwMode="auto">
          <a:xfrm>
            <a:off x="7676742" y="5217746"/>
            <a:ext cx="4035258" cy="786272"/>
          </a:xfrm>
          <a:prstGeom prst="rect">
            <a:avLst/>
          </a:prstGeom>
          <a:noFill/>
          <a:ln>
            <a:noFill/>
          </a:ln>
        </p:spPr>
      </p:pic>
    </p:spTree>
    <p:extLst>
      <p:ext uri="{BB962C8B-B14F-4D97-AF65-F5344CB8AC3E}">
        <p14:creationId xmlns:p14="http://schemas.microsoft.com/office/powerpoint/2010/main" val="27656337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29</a:t>
            </a:fld>
            <a:endParaRPr lang="pt-BR"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a:t>IRFs - Shock to emission policies (10 years’ horizon)</a:t>
            </a:r>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sp>
        <p:nvSpPr>
          <p:cNvPr id="7" name="Retângulo 6"/>
          <p:cNvSpPr/>
          <p:nvPr/>
        </p:nvSpPr>
        <p:spPr>
          <a:xfrm>
            <a:off x="1088571" y="937838"/>
            <a:ext cx="838200" cy="178162"/>
          </a:xfrm>
          <a:prstGeom prst="rect">
            <a:avLst/>
          </a:prstGeom>
          <a:noFill/>
          <a:ln w="2222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8" name="Imagem 7"/>
          <p:cNvPicPr>
            <a:picLocks noChangeAspect="1"/>
          </p:cNvPicPr>
          <p:nvPr/>
        </p:nvPicPr>
        <p:blipFill>
          <a:blip r:embed="rId2"/>
          <a:stretch>
            <a:fillRect/>
          </a:stretch>
        </p:blipFill>
        <p:spPr>
          <a:xfrm>
            <a:off x="0" y="846857"/>
            <a:ext cx="12197626" cy="5263027"/>
          </a:xfrm>
          <a:prstGeom prst="rect">
            <a:avLst/>
          </a:prstGeom>
        </p:spPr>
      </p:pic>
      <p:sp>
        <p:nvSpPr>
          <p:cNvPr id="9" name="Elipse 8"/>
          <p:cNvSpPr/>
          <p:nvPr/>
        </p:nvSpPr>
        <p:spPr>
          <a:xfrm>
            <a:off x="338565" y="1194781"/>
            <a:ext cx="208190" cy="190960"/>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Elipse 9"/>
          <p:cNvSpPr/>
          <p:nvPr/>
        </p:nvSpPr>
        <p:spPr>
          <a:xfrm>
            <a:off x="7551642" y="4797392"/>
            <a:ext cx="208190" cy="190960"/>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217992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1"/>
          </p:nvPr>
        </p:nvSpPr>
        <p:spPr/>
        <p:txBody>
          <a:bodyPr/>
          <a:lstStyle/>
          <a:p>
            <a:fld id="{AD23D900-65C0-49C9-8373-669AF21A8E0C}" type="slidenum">
              <a:rPr lang="pt-BR" smtClean="0"/>
              <a:pPr/>
              <a:t>3</a:t>
            </a:fld>
            <a:endParaRPr lang="pt-BR" dirty="0"/>
          </a:p>
        </p:txBody>
      </p:sp>
      <p:sp>
        <p:nvSpPr>
          <p:cNvPr id="3" name="Título 2"/>
          <p:cNvSpPr>
            <a:spLocks noGrp="1"/>
          </p:cNvSpPr>
          <p:nvPr>
            <p:ph type="title"/>
          </p:nvPr>
        </p:nvSpPr>
        <p:spPr>
          <a:xfrm>
            <a:off x="490632" y="1701209"/>
            <a:ext cx="11232000" cy="3053375"/>
          </a:xfrm>
        </p:spPr>
        <p:txBody>
          <a:bodyPr>
            <a:normAutofit/>
          </a:bodyPr>
          <a:lstStyle/>
          <a:p>
            <a:r>
              <a:rPr lang="en-US" dirty="0" smtClean="0"/>
              <a:t>Quick Overview on Data from </a:t>
            </a:r>
            <a:br>
              <a:rPr lang="en-US" dirty="0" smtClean="0"/>
            </a:br>
            <a:r>
              <a:rPr lang="en-US" dirty="0" smtClean="0"/>
              <a:t>the Brazilian Energy Sector</a:t>
            </a:r>
            <a:br>
              <a:rPr lang="en-US" dirty="0" smtClean="0"/>
            </a:br>
            <a:r>
              <a:rPr lang="en-US" dirty="0" smtClean="0"/>
              <a:t/>
            </a:r>
            <a:br>
              <a:rPr lang="en-US" dirty="0" smtClean="0"/>
            </a:br>
            <a:r>
              <a:rPr lang="en-US" sz="1800" dirty="0" smtClean="0"/>
              <a:t>Sources: Energy Research Office (</a:t>
            </a:r>
            <a:r>
              <a:rPr lang="en-US" sz="1800" dirty="0" smtClean="0">
                <a:hlinkClick r:id="rId2"/>
              </a:rPr>
              <a:t>www.epe.gov.br</a:t>
            </a:r>
            <a:r>
              <a:rPr lang="en-US" sz="1800" dirty="0" smtClean="0"/>
              <a:t>) and </a:t>
            </a:r>
            <a:br>
              <a:rPr lang="en-US" sz="1800" dirty="0" smtClean="0"/>
            </a:br>
            <a:r>
              <a:rPr lang="en-US" sz="1800" dirty="0" smtClean="0"/>
              <a:t>International Energy Agency</a:t>
            </a:r>
            <a:r>
              <a:rPr lang="en-US" sz="1800" dirty="0"/>
              <a:t/>
            </a:r>
            <a:br>
              <a:rPr lang="en-US" sz="1800" dirty="0"/>
            </a:br>
            <a:endParaRPr lang="en-US" sz="1800" dirty="0"/>
          </a:p>
        </p:txBody>
      </p:sp>
      <p:sp>
        <p:nvSpPr>
          <p:cNvPr id="4" name="Espaço Reservado para Rodapé 3"/>
          <p:cNvSpPr>
            <a:spLocks noGrp="1"/>
          </p:cNvSpPr>
          <p:nvPr>
            <p:ph type="ftr" sz="quarter" idx="14"/>
          </p:nvPr>
        </p:nvSpPr>
        <p:spPr/>
        <p:txBody>
          <a:bodyPr/>
          <a:lstStyle/>
          <a:p>
            <a:r>
              <a:rPr lang="en-US" dirty="0" smtClean="0"/>
              <a:t>							</a:t>
            </a:r>
            <a:r>
              <a:rPr lang="en-US" dirty="0"/>
              <a:t>		14th BIS CCA Research Conference – Bogotá – 2024</a:t>
            </a:r>
            <a:endParaRPr lang="pt-BR" dirty="0"/>
          </a:p>
        </p:txBody>
      </p:sp>
    </p:spTree>
    <p:extLst>
      <p:ext uri="{BB962C8B-B14F-4D97-AF65-F5344CB8AC3E}">
        <p14:creationId xmlns:p14="http://schemas.microsoft.com/office/powerpoint/2010/main" val="36514309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30</a:t>
            </a:fld>
            <a:endParaRPr lang="pt-BR"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a:t>IRFs - Shocks to </a:t>
            </a:r>
            <a:r>
              <a:rPr lang="en-US" dirty="0" smtClean="0"/>
              <a:t>investments in </a:t>
            </a:r>
            <a:r>
              <a:rPr lang="en-US" dirty="0"/>
              <a:t>green energy </a:t>
            </a:r>
            <a:r>
              <a:rPr lang="en-US" dirty="0" smtClean="0"/>
              <a:t>(</a:t>
            </a:r>
            <a:r>
              <a:rPr lang="en-US" dirty="0"/>
              <a:t>10 years’ horizon)</a:t>
            </a:r>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pic>
        <p:nvPicPr>
          <p:cNvPr id="11" name="Imagem 10"/>
          <p:cNvPicPr>
            <a:picLocks noChangeAspect="1"/>
          </p:cNvPicPr>
          <p:nvPr/>
        </p:nvPicPr>
        <p:blipFill>
          <a:blip r:embed="rId2"/>
          <a:stretch>
            <a:fillRect/>
          </a:stretch>
        </p:blipFill>
        <p:spPr>
          <a:xfrm>
            <a:off x="88272" y="870857"/>
            <a:ext cx="12103728" cy="5257799"/>
          </a:xfrm>
          <a:prstGeom prst="rect">
            <a:avLst/>
          </a:prstGeom>
        </p:spPr>
      </p:pic>
      <p:sp>
        <p:nvSpPr>
          <p:cNvPr id="7" name="Elipse 6"/>
          <p:cNvSpPr/>
          <p:nvPr/>
        </p:nvSpPr>
        <p:spPr>
          <a:xfrm>
            <a:off x="5223221" y="3656748"/>
            <a:ext cx="208190" cy="190960"/>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8901105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31</a:t>
            </a:fld>
            <a:endParaRPr lang="pt-BR"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normAutofit/>
          </a:bodyPr>
          <a:lstStyle/>
          <a:p>
            <a:r>
              <a:rPr lang="en-US" dirty="0" smtClean="0"/>
              <a:t>Simulation 2 - </a:t>
            </a:r>
            <a:r>
              <a:rPr lang="en-US" dirty="0"/>
              <a:t>Combined shocks </a:t>
            </a:r>
            <a:r>
              <a:rPr lang="en-US" dirty="0" smtClean="0"/>
              <a:t>(</a:t>
            </a:r>
            <a:r>
              <a:rPr lang="en-US" dirty="0"/>
              <a:t>15 years horizon) </a:t>
            </a:r>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pic>
        <p:nvPicPr>
          <p:cNvPr id="8" name="Imagem 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0561" y="871983"/>
            <a:ext cx="10264602" cy="5244476"/>
          </a:xfrm>
          <a:prstGeom prst="rect">
            <a:avLst/>
          </a:prstGeom>
          <a:noFill/>
          <a:ln>
            <a:noFill/>
          </a:ln>
        </p:spPr>
      </p:pic>
      <p:sp>
        <p:nvSpPr>
          <p:cNvPr id="9" name="Elipse 8"/>
          <p:cNvSpPr/>
          <p:nvPr/>
        </p:nvSpPr>
        <p:spPr>
          <a:xfrm>
            <a:off x="3039271" y="1156628"/>
            <a:ext cx="397164" cy="360218"/>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Elipse 9"/>
          <p:cNvSpPr/>
          <p:nvPr/>
        </p:nvSpPr>
        <p:spPr>
          <a:xfrm>
            <a:off x="2323431" y="1627983"/>
            <a:ext cx="397164" cy="360218"/>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Elipse 10"/>
          <p:cNvSpPr/>
          <p:nvPr/>
        </p:nvSpPr>
        <p:spPr>
          <a:xfrm>
            <a:off x="1605706" y="1906687"/>
            <a:ext cx="397164" cy="360218"/>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p:cNvSpPr/>
          <p:nvPr/>
        </p:nvSpPr>
        <p:spPr>
          <a:xfrm>
            <a:off x="1648183" y="2947923"/>
            <a:ext cx="397164" cy="360218"/>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Elipse 12"/>
          <p:cNvSpPr/>
          <p:nvPr/>
        </p:nvSpPr>
        <p:spPr>
          <a:xfrm>
            <a:off x="5616501" y="2029297"/>
            <a:ext cx="397164" cy="360218"/>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Elipse 15"/>
          <p:cNvSpPr/>
          <p:nvPr/>
        </p:nvSpPr>
        <p:spPr>
          <a:xfrm>
            <a:off x="5605775" y="2730533"/>
            <a:ext cx="397164" cy="360218"/>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Elipse 16"/>
          <p:cNvSpPr/>
          <p:nvPr/>
        </p:nvSpPr>
        <p:spPr>
          <a:xfrm>
            <a:off x="4901659" y="3256011"/>
            <a:ext cx="397164" cy="360218"/>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Elipse 17"/>
          <p:cNvSpPr/>
          <p:nvPr/>
        </p:nvSpPr>
        <p:spPr>
          <a:xfrm>
            <a:off x="4183934" y="3608318"/>
            <a:ext cx="397164" cy="360218"/>
          </a:xfrm>
          <a:prstGeom prst="ellipse">
            <a:avLst/>
          </a:prstGeom>
          <a:noFill/>
          <a:ln w="254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0160410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06ABA610-7567-E05F-8646-83DC4AF0C9FC}"/>
              </a:ext>
            </a:extLst>
          </p:cNvPr>
          <p:cNvSpPr>
            <a:spLocks noGrp="1"/>
          </p:cNvSpPr>
          <p:nvPr>
            <p:ph type="sldNum" sz="quarter" idx="11"/>
          </p:nvPr>
        </p:nvSpPr>
        <p:spPr/>
        <p:txBody>
          <a:bodyPr/>
          <a:lstStyle/>
          <a:p>
            <a:fld id="{AD23D900-65C0-49C9-8373-669AF21A8E0C}" type="slidenum">
              <a:rPr lang="pt-BR" smtClean="0"/>
              <a:pPr/>
              <a:t>32</a:t>
            </a:fld>
            <a:endParaRPr lang="pt-BR" dirty="0"/>
          </a:p>
        </p:txBody>
      </p:sp>
      <p:sp>
        <p:nvSpPr>
          <p:cNvPr id="3" name="Espaço Reservado para Conteúdo 2">
            <a:extLst>
              <a:ext uri="{FF2B5EF4-FFF2-40B4-BE49-F238E27FC236}">
                <a16:creationId xmlns:a16="http://schemas.microsoft.com/office/drawing/2014/main" id="{D504F6D0-58D3-9A3C-9229-B28C8F654B20}"/>
              </a:ext>
            </a:extLst>
          </p:cNvPr>
          <p:cNvSpPr>
            <a:spLocks noGrp="1"/>
          </p:cNvSpPr>
          <p:nvPr>
            <p:ph sz="quarter" idx="12"/>
          </p:nvPr>
        </p:nvSpPr>
        <p:spPr/>
        <p:txBody>
          <a:bodyPr/>
          <a:lstStyle/>
          <a:p>
            <a:pPr>
              <a:buClrTx/>
            </a:pPr>
            <a:r>
              <a:rPr lang="en-US" u="sng" dirty="0"/>
              <a:t>Carbon taxes</a:t>
            </a:r>
            <a:r>
              <a:rPr lang="en-US" dirty="0"/>
              <a:t> are capable to induce a significant reduction on emissions from productions process, but imposing a small </a:t>
            </a:r>
            <a:r>
              <a:rPr lang="en-US" dirty="0" smtClean="0"/>
              <a:t>effects </a:t>
            </a:r>
            <a:r>
              <a:rPr lang="en-US" dirty="0"/>
              <a:t>on inflation (positive) and activity (negative</a:t>
            </a:r>
            <a:r>
              <a:rPr lang="en-US" dirty="0" smtClean="0"/>
              <a:t>)</a:t>
            </a:r>
          </a:p>
          <a:p>
            <a:pPr lvl="4">
              <a:buClrTx/>
            </a:pPr>
            <a:endParaRPr lang="en-US" dirty="0"/>
          </a:p>
          <a:p>
            <a:pPr>
              <a:buClrTx/>
            </a:pPr>
            <a:r>
              <a:rPr lang="en-US" u="sng" dirty="0" smtClean="0"/>
              <a:t>Investments on green energy</a:t>
            </a:r>
            <a:r>
              <a:rPr lang="en-US" dirty="0" smtClean="0"/>
              <a:t> </a:t>
            </a:r>
            <a:r>
              <a:rPr lang="en-US" dirty="0"/>
              <a:t>allow for fast green </a:t>
            </a:r>
            <a:r>
              <a:rPr lang="en-US" dirty="0" smtClean="0"/>
              <a:t>transition of the energy matrix, with </a:t>
            </a:r>
            <a:r>
              <a:rPr lang="en-US" dirty="0"/>
              <a:t>a positive effect on activity, more than compensating the negative effects of carbon taxes</a:t>
            </a:r>
          </a:p>
          <a:p>
            <a:pPr lvl="4">
              <a:buClrTx/>
            </a:pPr>
            <a:endParaRPr lang="en-US" dirty="0" smtClean="0"/>
          </a:p>
          <a:p>
            <a:pPr>
              <a:buClrTx/>
            </a:pPr>
            <a:r>
              <a:rPr lang="en-US" dirty="0" smtClean="0"/>
              <a:t>Future research could incorporate:</a:t>
            </a:r>
            <a:endParaRPr lang="en-US" dirty="0"/>
          </a:p>
          <a:p>
            <a:pPr lvl="1">
              <a:buClrTx/>
            </a:pPr>
            <a:r>
              <a:rPr lang="en-US" sz="2400" dirty="0" smtClean="0"/>
              <a:t>A sector </a:t>
            </a:r>
            <a:r>
              <a:rPr lang="en-US" sz="2400" dirty="0"/>
              <a:t>dedicated to </a:t>
            </a:r>
            <a:r>
              <a:rPr lang="en-US" sz="2400" u="sng" dirty="0"/>
              <a:t>carbon </a:t>
            </a:r>
            <a:r>
              <a:rPr lang="en-US" sz="2400" u="sng" dirty="0" smtClean="0"/>
              <a:t>sequestration</a:t>
            </a:r>
            <a:r>
              <a:rPr lang="en-US" sz="2400" dirty="0"/>
              <a:t> </a:t>
            </a:r>
            <a:r>
              <a:rPr lang="en-US" sz="2400" dirty="0" smtClean="0"/>
              <a:t>(allowing </a:t>
            </a:r>
            <a:r>
              <a:rPr lang="en-US" sz="2400" dirty="0"/>
              <a:t>negative total emissions)</a:t>
            </a:r>
          </a:p>
          <a:p>
            <a:pPr lvl="1">
              <a:buClrTx/>
            </a:pPr>
            <a:r>
              <a:rPr lang="en-US" sz="2400" u="sng" dirty="0" smtClean="0"/>
              <a:t>Taxation on</a:t>
            </a:r>
            <a:r>
              <a:rPr lang="en-US" sz="2400" dirty="0" smtClean="0"/>
              <a:t> </a:t>
            </a:r>
            <a:r>
              <a:rPr lang="en-US" sz="2400" dirty="0"/>
              <a:t>fossil </a:t>
            </a:r>
            <a:r>
              <a:rPr lang="en-US" sz="2400" dirty="0" smtClean="0"/>
              <a:t>energy </a:t>
            </a:r>
            <a:r>
              <a:rPr lang="en-US" sz="2400" u="sng" dirty="0" smtClean="0"/>
              <a:t>production</a:t>
            </a:r>
            <a:r>
              <a:rPr lang="en-US" sz="2400" dirty="0" smtClean="0"/>
              <a:t> (here</a:t>
            </a:r>
            <a:r>
              <a:rPr lang="en-US" sz="2400" dirty="0"/>
              <a:t>, only </a:t>
            </a:r>
            <a:r>
              <a:rPr lang="en-US" sz="2400" u="sng" dirty="0"/>
              <a:t>on use</a:t>
            </a:r>
            <a:r>
              <a:rPr lang="en-US" sz="2400" dirty="0"/>
              <a:t>) </a:t>
            </a:r>
            <a:endParaRPr lang="en-US" sz="2400" dirty="0" smtClean="0"/>
          </a:p>
          <a:p>
            <a:pPr lvl="1">
              <a:buClrTx/>
            </a:pPr>
            <a:r>
              <a:rPr lang="en-US" sz="2400" dirty="0"/>
              <a:t>Consumers </a:t>
            </a:r>
            <a:r>
              <a:rPr lang="en-US" sz="2400" u="sng" dirty="0"/>
              <a:t>disutility of the use of fossil energy</a:t>
            </a:r>
          </a:p>
          <a:p>
            <a:pPr lvl="1">
              <a:buClrTx/>
            </a:pPr>
            <a:r>
              <a:rPr lang="en-US" sz="2400" dirty="0" smtClean="0"/>
              <a:t>Fiscal </a:t>
            </a:r>
            <a:r>
              <a:rPr lang="en-US" sz="2400" dirty="0"/>
              <a:t>policy that </a:t>
            </a:r>
            <a:r>
              <a:rPr lang="en-US" sz="2400" u="sng" dirty="0"/>
              <a:t>transfers carbon taxes revenues to the green </a:t>
            </a:r>
            <a:r>
              <a:rPr lang="en-US" sz="2400" u="sng" dirty="0" smtClean="0"/>
              <a:t>sector</a:t>
            </a:r>
            <a:endParaRPr lang="en-US" sz="2400" u="sng" dirty="0"/>
          </a:p>
        </p:txBody>
      </p:sp>
      <p:sp>
        <p:nvSpPr>
          <p:cNvPr id="4" name="Título 3">
            <a:extLst>
              <a:ext uri="{FF2B5EF4-FFF2-40B4-BE49-F238E27FC236}">
                <a16:creationId xmlns:a16="http://schemas.microsoft.com/office/drawing/2014/main" id="{39837DF9-B692-6FA0-D0A3-5B536FD1110C}"/>
              </a:ext>
            </a:extLst>
          </p:cNvPr>
          <p:cNvSpPr>
            <a:spLocks noGrp="1"/>
          </p:cNvSpPr>
          <p:nvPr>
            <p:ph type="title"/>
          </p:nvPr>
        </p:nvSpPr>
        <p:spPr/>
        <p:txBody>
          <a:bodyPr/>
          <a:lstStyle/>
          <a:p>
            <a:r>
              <a:rPr lang="en-US" dirty="0"/>
              <a:t>Conclusions</a:t>
            </a:r>
          </a:p>
        </p:txBody>
      </p:sp>
      <p:sp>
        <p:nvSpPr>
          <p:cNvPr id="5" name="Espaço Reservado para Rodapé 4">
            <a:extLst>
              <a:ext uri="{FF2B5EF4-FFF2-40B4-BE49-F238E27FC236}">
                <a16:creationId xmlns:a16="http://schemas.microsoft.com/office/drawing/2014/main" id="{DC02B578-7138-381D-8562-C28659B837F5}"/>
              </a:ext>
            </a:extLst>
          </p:cNvPr>
          <p:cNvSpPr>
            <a:spLocks noGrp="1"/>
          </p:cNvSpPr>
          <p:nvPr>
            <p:ph type="ftr" sz="quarter" idx="14"/>
          </p:nvPr>
        </p:nvSpPr>
        <p:spPr/>
        <p:txBody>
          <a:bodyPr/>
          <a:lstStyle/>
          <a:p>
            <a:r>
              <a:rPr lang="en-US" dirty="0"/>
              <a:t>									14th BIS CCA Research Conference – Bogotá – 2024</a:t>
            </a:r>
            <a:endParaRPr lang="pt-BR" dirty="0"/>
          </a:p>
        </p:txBody>
      </p:sp>
    </p:spTree>
    <p:extLst>
      <p:ext uri="{BB962C8B-B14F-4D97-AF65-F5344CB8AC3E}">
        <p14:creationId xmlns:p14="http://schemas.microsoft.com/office/powerpoint/2010/main" val="21997598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1"/>
          </p:nvPr>
        </p:nvSpPr>
        <p:spPr/>
        <p:txBody>
          <a:bodyPr/>
          <a:lstStyle/>
          <a:p>
            <a:fld id="{AD23D900-65C0-49C9-8373-669AF21A8E0C}" type="slidenum">
              <a:rPr lang="pt-BR" smtClean="0"/>
              <a:pPr/>
              <a:t>33</a:t>
            </a:fld>
            <a:endParaRPr lang="pt-BR" dirty="0"/>
          </a:p>
        </p:txBody>
      </p:sp>
      <p:sp>
        <p:nvSpPr>
          <p:cNvPr id="3" name="Título 2"/>
          <p:cNvSpPr>
            <a:spLocks noGrp="1"/>
          </p:cNvSpPr>
          <p:nvPr>
            <p:ph type="title"/>
          </p:nvPr>
        </p:nvSpPr>
        <p:spPr/>
        <p:txBody>
          <a:bodyPr/>
          <a:lstStyle/>
          <a:p>
            <a:r>
              <a:rPr lang="en-US" dirty="0"/>
              <a:t>End</a:t>
            </a:r>
          </a:p>
        </p:txBody>
      </p:sp>
      <p:sp>
        <p:nvSpPr>
          <p:cNvPr id="4" name="Espaço Reservado para Rodapé 3"/>
          <p:cNvSpPr>
            <a:spLocks noGrp="1"/>
          </p:cNvSpPr>
          <p:nvPr>
            <p:ph type="ftr" sz="quarter" idx="14"/>
          </p:nvPr>
        </p:nvSpPr>
        <p:spPr/>
        <p:txBody>
          <a:bodyPr/>
          <a:lstStyle/>
          <a:p>
            <a:r>
              <a:rPr lang="en-US" dirty="0"/>
              <a:t>									14th BIS CCA Research Conference – Bogotá – 2024</a:t>
            </a:r>
            <a:endParaRPr lang="pt-BR" dirty="0"/>
          </a:p>
        </p:txBody>
      </p:sp>
    </p:spTree>
    <p:extLst>
      <p:ext uri="{BB962C8B-B14F-4D97-AF65-F5344CB8AC3E}">
        <p14:creationId xmlns:p14="http://schemas.microsoft.com/office/powerpoint/2010/main" val="18978100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4</a:t>
            </a:fld>
            <a:endParaRPr lang="pt-BR"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a:t>Energy final consumption in 2023: shares among the sectors</a:t>
            </a:r>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smtClean="0"/>
              <a:t>						</a:t>
            </a:r>
            <a:r>
              <a:rPr lang="en-US" dirty="0"/>
              <a:t>			14th BIS CCA Research Conference – Bogotá – 2024</a:t>
            </a:r>
            <a:endParaRPr lang="pt-BR" dirty="0"/>
          </a:p>
        </p:txBody>
      </p:sp>
      <p:sp>
        <p:nvSpPr>
          <p:cNvPr id="18" name="CaixaDeTexto 17"/>
          <p:cNvSpPr txBox="1"/>
          <p:nvPr/>
        </p:nvSpPr>
        <p:spPr>
          <a:xfrm>
            <a:off x="9356837" y="5840579"/>
            <a:ext cx="2835163" cy="277157"/>
          </a:xfrm>
          <a:prstGeom prst="rect">
            <a:avLst/>
          </a:prstGeom>
          <a:noFill/>
        </p:spPr>
        <p:txBody>
          <a:bodyPr wrap="square" rtlCol="0">
            <a:spAutoFit/>
          </a:bodyPr>
          <a:lstStyle/>
          <a:p>
            <a:r>
              <a:rPr lang="en-US" sz="1400" dirty="0" smtClean="0"/>
              <a:t>Source: Energy Research Office (EPE)</a:t>
            </a:r>
            <a:endParaRPr lang="en-US" sz="1400" dirty="0"/>
          </a:p>
        </p:txBody>
      </p:sp>
      <p:grpSp>
        <p:nvGrpSpPr>
          <p:cNvPr id="32" name="Agrupar 31"/>
          <p:cNvGrpSpPr/>
          <p:nvPr/>
        </p:nvGrpSpPr>
        <p:grpSpPr>
          <a:xfrm>
            <a:off x="1444659" y="3155049"/>
            <a:ext cx="8129815" cy="2985063"/>
            <a:chOff x="3011054" y="3123621"/>
            <a:chExt cx="8129815" cy="2985063"/>
          </a:xfrm>
        </p:grpSpPr>
        <p:grpSp>
          <p:nvGrpSpPr>
            <p:cNvPr id="26" name="Agrupar 25"/>
            <p:cNvGrpSpPr/>
            <p:nvPr/>
          </p:nvGrpSpPr>
          <p:grpSpPr>
            <a:xfrm>
              <a:off x="3011054" y="3142313"/>
              <a:ext cx="5420564" cy="2966371"/>
              <a:chOff x="519916" y="3051134"/>
              <a:chExt cx="5420564" cy="2966371"/>
            </a:xfrm>
          </p:grpSpPr>
          <p:pic>
            <p:nvPicPr>
              <p:cNvPr id="11" name="Imagem 10"/>
              <p:cNvPicPr>
                <a:picLocks noChangeAspect="1"/>
              </p:cNvPicPr>
              <p:nvPr/>
            </p:nvPicPr>
            <p:blipFill>
              <a:blip r:embed="rId2"/>
              <a:stretch>
                <a:fillRect/>
              </a:stretch>
            </p:blipFill>
            <p:spPr>
              <a:xfrm>
                <a:off x="642383" y="3767277"/>
                <a:ext cx="1515288" cy="1550802"/>
              </a:xfrm>
              <a:prstGeom prst="rect">
                <a:avLst/>
              </a:prstGeom>
            </p:spPr>
          </p:pic>
          <p:grpSp>
            <p:nvGrpSpPr>
              <p:cNvPr id="21" name="Agrupar 20"/>
              <p:cNvGrpSpPr/>
              <p:nvPr/>
            </p:nvGrpSpPr>
            <p:grpSpPr>
              <a:xfrm>
                <a:off x="519916" y="3051134"/>
                <a:ext cx="5420564" cy="2966371"/>
                <a:chOff x="-534993" y="3016499"/>
                <a:chExt cx="5492056" cy="3076095"/>
              </a:xfrm>
            </p:grpSpPr>
            <p:pic>
              <p:nvPicPr>
                <p:cNvPr id="12" name="Imagem 11"/>
                <p:cNvPicPr>
                  <a:picLocks noChangeAspect="1"/>
                </p:cNvPicPr>
                <p:nvPr/>
              </p:nvPicPr>
              <p:blipFill rotWithShape="1">
                <a:blip r:embed="rId3">
                  <a:lum contrast="20000"/>
                </a:blip>
                <a:srcRect l="25829" r="61840"/>
                <a:stretch/>
              </p:blipFill>
              <p:spPr>
                <a:xfrm>
                  <a:off x="1585180" y="3016500"/>
                  <a:ext cx="700964" cy="2881807"/>
                </a:xfrm>
                <a:prstGeom prst="rect">
                  <a:avLst/>
                </a:prstGeom>
              </p:spPr>
            </p:pic>
            <p:pic>
              <p:nvPicPr>
                <p:cNvPr id="13" name="Imagem 12"/>
                <p:cNvPicPr>
                  <a:picLocks noChangeAspect="1"/>
                </p:cNvPicPr>
                <p:nvPr/>
              </p:nvPicPr>
              <p:blipFill rotWithShape="1">
                <a:blip r:embed="rId3">
                  <a:lum contrast="20000"/>
                </a:blip>
                <a:srcRect l="49536" r="25078"/>
                <a:stretch/>
              </p:blipFill>
              <p:spPr>
                <a:xfrm>
                  <a:off x="3513957" y="3016499"/>
                  <a:ext cx="1443106" cy="2881807"/>
                </a:xfrm>
                <a:prstGeom prst="rect">
                  <a:avLst/>
                </a:prstGeom>
              </p:spPr>
            </p:pic>
            <p:sp>
              <p:nvSpPr>
                <p:cNvPr id="15" name="Retângulo 14"/>
                <p:cNvSpPr/>
                <p:nvPr/>
              </p:nvSpPr>
              <p:spPr>
                <a:xfrm>
                  <a:off x="2286144" y="4065978"/>
                  <a:ext cx="552097" cy="808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CaixaDeTexto 15"/>
                <p:cNvSpPr txBox="1"/>
                <p:nvPr/>
              </p:nvSpPr>
              <p:spPr>
                <a:xfrm rot="16200000">
                  <a:off x="1864620" y="5262493"/>
                  <a:ext cx="1395142" cy="265060"/>
                </a:xfrm>
                <a:prstGeom prst="rect">
                  <a:avLst/>
                </a:prstGeom>
                <a:noFill/>
              </p:spPr>
              <p:txBody>
                <a:bodyPr wrap="square" rtlCol="0">
                  <a:spAutoFit/>
                </a:bodyPr>
                <a:lstStyle/>
                <a:p>
                  <a:r>
                    <a:rPr lang="en-US" sz="1100" b="1" dirty="0" smtClean="0">
                      <a:solidFill>
                        <a:schemeClr val="bg2">
                          <a:lumMod val="50000"/>
                        </a:schemeClr>
                      </a:solidFill>
                    </a:rPr>
                    <a:t>Total Energy Cons.</a:t>
                  </a:r>
                  <a:endParaRPr lang="en-US" sz="1100" b="1" dirty="0">
                    <a:solidFill>
                      <a:schemeClr val="bg2">
                        <a:lumMod val="50000"/>
                      </a:schemeClr>
                    </a:solidFill>
                  </a:endParaRPr>
                </a:p>
              </p:txBody>
            </p:sp>
            <p:sp>
              <p:nvSpPr>
                <p:cNvPr id="17" name="CaixaDeTexto 16"/>
                <p:cNvSpPr txBox="1"/>
                <p:nvPr/>
              </p:nvSpPr>
              <p:spPr>
                <a:xfrm>
                  <a:off x="2316271" y="3792546"/>
                  <a:ext cx="545282" cy="276999"/>
                </a:xfrm>
                <a:prstGeom prst="rect">
                  <a:avLst/>
                </a:prstGeom>
                <a:noFill/>
              </p:spPr>
              <p:txBody>
                <a:bodyPr wrap="square" rtlCol="0">
                  <a:spAutoFit/>
                </a:bodyPr>
                <a:lstStyle/>
                <a:p>
                  <a:r>
                    <a:rPr lang="pt-BR" sz="1200" b="1" dirty="0" smtClean="0">
                      <a:solidFill>
                        <a:schemeClr val="bg2">
                          <a:lumMod val="50000"/>
                        </a:schemeClr>
                      </a:solidFill>
                    </a:rPr>
                    <a:t>4.0%</a:t>
                  </a:r>
                  <a:endParaRPr lang="pt-BR" sz="1200" b="1" dirty="0">
                    <a:solidFill>
                      <a:schemeClr val="bg2">
                        <a:lumMod val="50000"/>
                      </a:schemeClr>
                    </a:solidFill>
                  </a:endParaRPr>
                </a:p>
              </p:txBody>
            </p:sp>
            <p:pic>
              <p:nvPicPr>
                <p:cNvPr id="14" name="Imagem 13"/>
                <p:cNvPicPr>
                  <a:picLocks noChangeAspect="1"/>
                </p:cNvPicPr>
                <p:nvPr/>
              </p:nvPicPr>
              <p:blipFill>
                <a:blip r:embed="rId4">
                  <a:lum contrast="20000"/>
                </a:blip>
                <a:stretch>
                  <a:fillRect/>
                </a:stretch>
              </p:blipFill>
              <p:spPr>
                <a:xfrm>
                  <a:off x="-534993" y="3300711"/>
                  <a:ext cx="2124888" cy="274476"/>
                </a:xfrm>
                <a:prstGeom prst="rect">
                  <a:avLst/>
                </a:prstGeom>
              </p:spPr>
            </p:pic>
          </p:grpSp>
        </p:grpSp>
        <p:pic>
          <p:nvPicPr>
            <p:cNvPr id="27" name="Imagem 26"/>
            <p:cNvPicPr>
              <a:picLocks noChangeAspect="1"/>
            </p:cNvPicPr>
            <p:nvPr/>
          </p:nvPicPr>
          <p:blipFill rotWithShape="1">
            <a:blip r:embed="rId3">
              <a:lum contrast="20000"/>
            </a:blip>
            <a:srcRect l="529" r="85672"/>
            <a:stretch/>
          </p:blipFill>
          <p:spPr>
            <a:xfrm>
              <a:off x="6325553" y="3142313"/>
              <a:ext cx="778256" cy="2779013"/>
            </a:xfrm>
            <a:prstGeom prst="rect">
              <a:avLst/>
            </a:prstGeom>
          </p:spPr>
        </p:pic>
        <p:pic>
          <p:nvPicPr>
            <p:cNvPr id="28" name="Imagem 27"/>
            <p:cNvPicPr>
              <a:picLocks noChangeAspect="1"/>
            </p:cNvPicPr>
            <p:nvPr/>
          </p:nvPicPr>
          <p:blipFill rotWithShape="1">
            <a:blip r:embed="rId3">
              <a:lum contrast="20000"/>
            </a:blip>
            <a:srcRect l="12657" r="73016"/>
            <a:stretch/>
          </p:blipFill>
          <p:spPr>
            <a:xfrm>
              <a:off x="10332795" y="3123621"/>
              <a:ext cx="808074" cy="2779013"/>
            </a:xfrm>
            <a:prstGeom prst="rect">
              <a:avLst/>
            </a:prstGeom>
          </p:spPr>
        </p:pic>
        <p:pic>
          <p:nvPicPr>
            <p:cNvPr id="29" name="Imagem 28"/>
            <p:cNvPicPr>
              <a:picLocks noChangeAspect="1"/>
            </p:cNvPicPr>
            <p:nvPr/>
          </p:nvPicPr>
          <p:blipFill rotWithShape="1">
            <a:blip r:embed="rId3">
              <a:lum contrast="20000"/>
            </a:blip>
            <a:srcRect l="37200" r="48841"/>
            <a:stretch/>
          </p:blipFill>
          <p:spPr>
            <a:xfrm>
              <a:off x="9695873" y="3132966"/>
              <a:ext cx="783173" cy="2779013"/>
            </a:xfrm>
            <a:prstGeom prst="rect">
              <a:avLst/>
            </a:prstGeom>
          </p:spPr>
        </p:pic>
        <p:pic>
          <p:nvPicPr>
            <p:cNvPr id="30" name="Imagem 29"/>
            <p:cNvPicPr>
              <a:picLocks noChangeAspect="1"/>
            </p:cNvPicPr>
            <p:nvPr/>
          </p:nvPicPr>
          <p:blipFill rotWithShape="1">
            <a:blip r:embed="rId3">
              <a:lum contrast="20000"/>
            </a:blip>
            <a:srcRect l="73745" r="12611"/>
            <a:stretch/>
          </p:blipFill>
          <p:spPr>
            <a:xfrm>
              <a:off x="9024453" y="3142311"/>
              <a:ext cx="765544" cy="2779013"/>
            </a:xfrm>
            <a:prstGeom prst="rect">
              <a:avLst/>
            </a:prstGeom>
          </p:spPr>
        </p:pic>
        <p:pic>
          <p:nvPicPr>
            <p:cNvPr id="31" name="Imagem 30"/>
            <p:cNvPicPr>
              <a:picLocks noChangeAspect="1"/>
            </p:cNvPicPr>
            <p:nvPr/>
          </p:nvPicPr>
          <p:blipFill rotWithShape="1">
            <a:blip r:embed="rId3">
              <a:lum contrast="20000"/>
            </a:blip>
            <a:srcRect l="85947"/>
            <a:stretch/>
          </p:blipFill>
          <p:spPr>
            <a:xfrm>
              <a:off x="8348926" y="3142312"/>
              <a:ext cx="788492" cy="2779013"/>
            </a:xfrm>
            <a:prstGeom prst="rect">
              <a:avLst/>
            </a:prstGeom>
          </p:spPr>
        </p:pic>
      </p:grpSp>
      <p:grpSp>
        <p:nvGrpSpPr>
          <p:cNvPr id="38" name="Agrupar 37"/>
          <p:cNvGrpSpPr/>
          <p:nvPr/>
        </p:nvGrpSpPr>
        <p:grpSpPr>
          <a:xfrm>
            <a:off x="1163378" y="1217467"/>
            <a:ext cx="9660567" cy="2100120"/>
            <a:chOff x="1163378" y="1217467"/>
            <a:chExt cx="9660567" cy="2100120"/>
          </a:xfrm>
        </p:grpSpPr>
        <p:grpSp>
          <p:nvGrpSpPr>
            <p:cNvPr id="25" name="Agrupar 24"/>
            <p:cNvGrpSpPr/>
            <p:nvPr/>
          </p:nvGrpSpPr>
          <p:grpSpPr>
            <a:xfrm>
              <a:off x="1163378" y="1217467"/>
              <a:ext cx="9660567" cy="2100120"/>
              <a:chOff x="536057" y="1283188"/>
              <a:chExt cx="9660567" cy="2100120"/>
            </a:xfrm>
          </p:grpSpPr>
          <p:grpSp>
            <p:nvGrpSpPr>
              <p:cNvPr id="7" name="Agrupar 6"/>
              <p:cNvGrpSpPr/>
              <p:nvPr/>
            </p:nvGrpSpPr>
            <p:grpSpPr>
              <a:xfrm>
                <a:off x="536057" y="1283188"/>
                <a:ext cx="9660567" cy="1634289"/>
                <a:chOff x="313660" y="1967134"/>
                <a:chExt cx="10290548" cy="2137033"/>
              </a:xfrm>
            </p:grpSpPr>
            <p:pic>
              <p:nvPicPr>
                <p:cNvPr id="8" name="Imagem 7"/>
                <p:cNvPicPr>
                  <a:picLocks noChangeAspect="1"/>
                </p:cNvPicPr>
                <p:nvPr/>
              </p:nvPicPr>
              <p:blipFill rotWithShape="1">
                <a:blip r:embed="rId5"/>
                <a:srcRect r="26126" b="33372"/>
                <a:stretch/>
              </p:blipFill>
              <p:spPr>
                <a:xfrm>
                  <a:off x="313660" y="1967134"/>
                  <a:ext cx="8543261" cy="2137033"/>
                </a:xfrm>
                <a:prstGeom prst="rect">
                  <a:avLst/>
                </a:prstGeom>
              </p:spPr>
            </p:pic>
            <p:pic>
              <p:nvPicPr>
                <p:cNvPr id="9" name="Imagem 8"/>
                <p:cNvPicPr>
                  <a:picLocks noChangeAspect="1"/>
                </p:cNvPicPr>
                <p:nvPr/>
              </p:nvPicPr>
              <p:blipFill rotWithShape="1">
                <a:blip r:embed="rId6"/>
                <a:srcRect l="40547"/>
                <a:stretch/>
              </p:blipFill>
              <p:spPr>
                <a:xfrm>
                  <a:off x="8995147" y="2968711"/>
                  <a:ext cx="1609061" cy="1135456"/>
                </a:xfrm>
                <a:prstGeom prst="rect">
                  <a:avLst/>
                </a:prstGeom>
              </p:spPr>
            </p:pic>
            <p:pic>
              <p:nvPicPr>
                <p:cNvPr id="10" name="Imagem 9"/>
                <p:cNvPicPr>
                  <a:picLocks noChangeAspect="1"/>
                </p:cNvPicPr>
                <p:nvPr/>
              </p:nvPicPr>
              <p:blipFill rotWithShape="1">
                <a:blip r:embed="rId6"/>
                <a:srcRect r="56180" b="-8526"/>
                <a:stretch/>
              </p:blipFill>
              <p:spPr>
                <a:xfrm>
                  <a:off x="9074446" y="2127618"/>
                  <a:ext cx="1185973" cy="1232269"/>
                </a:xfrm>
                <a:prstGeom prst="rect">
                  <a:avLst/>
                </a:prstGeom>
              </p:spPr>
            </p:pic>
          </p:grpSp>
          <p:pic>
            <p:nvPicPr>
              <p:cNvPr id="22" name="Imagem 21"/>
              <p:cNvPicPr>
                <a:picLocks noChangeAspect="1"/>
              </p:cNvPicPr>
              <p:nvPr/>
            </p:nvPicPr>
            <p:blipFill>
              <a:blip r:embed="rId7"/>
              <a:stretch>
                <a:fillRect/>
              </a:stretch>
            </p:blipFill>
            <p:spPr>
              <a:xfrm>
                <a:off x="2208374" y="2953694"/>
                <a:ext cx="825455" cy="418982"/>
              </a:xfrm>
              <a:prstGeom prst="rect">
                <a:avLst/>
              </a:prstGeom>
            </p:spPr>
          </p:pic>
          <p:pic>
            <p:nvPicPr>
              <p:cNvPr id="23" name="Imagem 22"/>
              <p:cNvPicPr>
                <a:picLocks noChangeAspect="1"/>
              </p:cNvPicPr>
              <p:nvPr/>
            </p:nvPicPr>
            <p:blipFill>
              <a:blip r:embed="rId8"/>
              <a:stretch>
                <a:fillRect/>
              </a:stretch>
            </p:blipFill>
            <p:spPr>
              <a:xfrm>
                <a:off x="3643576" y="2942291"/>
                <a:ext cx="711621" cy="407461"/>
              </a:xfrm>
              <a:prstGeom prst="rect">
                <a:avLst/>
              </a:prstGeom>
            </p:spPr>
          </p:pic>
          <p:pic>
            <p:nvPicPr>
              <p:cNvPr id="24" name="Imagem 23"/>
              <p:cNvPicPr>
                <a:picLocks noChangeAspect="1"/>
              </p:cNvPicPr>
              <p:nvPr/>
            </p:nvPicPr>
            <p:blipFill>
              <a:blip r:embed="rId9"/>
              <a:stretch>
                <a:fillRect/>
              </a:stretch>
            </p:blipFill>
            <p:spPr>
              <a:xfrm>
                <a:off x="709152" y="2950451"/>
                <a:ext cx="804749" cy="432857"/>
              </a:xfrm>
              <a:prstGeom prst="rect">
                <a:avLst/>
              </a:prstGeom>
            </p:spPr>
          </p:pic>
        </p:grpSp>
        <p:cxnSp>
          <p:nvCxnSpPr>
            <p:cNvPr id="34" name="Conector de Seta Reta 33"/>
            <p:cNvCxnSpPr/>
            <p:nvPr/>
          </p:nvCxnSpPr>
          <p:spPr>
            <a:xfrm flipV="1">
              <a:off x="1733107" y="2646432"/>
              <a:ext cx="0" cy="205324"/>
            </a:xfrm>
            <a:prstGeom prst="straightConnector1">
              <a:avLst/>
            </a:prstGeom>
            <a:ln w="317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ector de Seta Reta 35"/>
            <p:cNvCxnSpPr/>
            <p:nvPr/>
          </p:nvCxnSpPr>
          <p:spPr>
            <a:xfrm flipV="1">
              <a:off x="3130988" y="2646432"/>
              <a:ext cx="0" cy="205324"/>
            </a:xfrm>
            <a:prstGeom prst="straightConnector1">
              <a:avLst/>
            </a:prstGeom>
            <a:ln w="317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ector de Seta Reta 36"/>
            <p:cNvCxnSpPr/>
            <p:nvPr/>
          </p:nvCxnSpPr>
          <p:spPr>
            <a:xfrm flipV="1">
              <a:off x="4554279" y="2671246"/>
              <a:ext cx="0" cy="205324"/>
            </a:xfrm>
            <a:prstGeom prst="straightConnector1">
              <a:avLst/>
            </a:prstGeom>
            <a:ln w="317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581811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1"/>
          </p:nvPr>
        </p:nvSpPr>
        <p:spPr/>
        <p:txBody>
          <a:bodyPr/>
          <a:lstStyle/>
          <a:p>
            <a:fld id="{AD23D900-65C0-49C9-8373-669AF21A8E0C}" type="slidenum">
              <a:rPr lang="pt-BR" smtClean="0"/>
              <a:pPr/>
              <a:t>5</a:t>
            </a:fld>
            <a:endParaRPr lang="pt-BR" dirty="0"/>
          </a:p>
        </p:txBody>
      </p:sp>
      <p:sp>
        <p:nvSpPr>
          <p:cNvPr id="4" name="Título 3"/>
          <p:cNvSpPr>
            <a:spLocks noGrp="1"/>
          </p:cNvSpPr>
          <p:nvPr>
            <p:ph type="title"/>
          </p:nvPr>
        </p:nvSpPr>
        <p:spPr/>
        <p:txBody>
          <a:bodyPr/>
          <a:lstStyle/>
          <a:p>
            <a:r>
              <a:rPr lang="pt-BR" dirty="0" smtClean="0"/>
              <a:t>Total Energy </a:t>
            </a:r>
            <a:r>
              <a:rPr lang="pt-BR" dirty="0" err="1" smtClean="0"/>
              <a:t>Supply</a:t>
            </a:r>
            <a:r>
              <a:rPr lang="pt-BR" dirty="0" smtClean="0"/>
              <a:t> (TES): per capita X per GDP</a:t>
            </a:r>
            <a:endParaRPr lang="pt-BR" dirty="0"/>
          </a:p>
        </p:txBody>
      </p:sp>
      <p:sp>
        <p:nvSpPr>
          <p:cNvPr id="5" name="Espaço Reservado para Rodapé 4"/>
          <p:cNvSpPr>
            <a:spLocks noGrp="1"/>
          </p:cNvSpPr>
          <p:nvPr>
            <p:ph type="ftr" sz="quarter" idx="14"/>
          </p:nvPr>
        </p:nvSpPr>
        <p:spPr/>
        <p:txBody>
          <a:bodyPr/>
          <a:lstStyle/>
          <a:p>
            <a:r>
              <a:rPr lang="en-US" smtClean="0"/>
              <a:t>									14th BIS CCA Research Conference – Bogotá – 2024</a:t>
            </a:r>
            <a:endParaRPr lang="pt-BR" dirty="0"/>
          </a:p>
        </p:txBody>
      </p:sp>
      <p:pic>
        <p:nvPicPr>
          <p:cNvPr id="3" name="Imagem 2"/>
          <p:cNvPicPr>
            <a:picLocks noChangeAspect="1"/>
          </p:cNvPicPr>
          <p:nvPr/>
        </p:nvPicPr>
        <p:blipFill>
          <a:blip r:embed="rId2"/>
          <a:stretch>
            <a:fillRect/>
          </a:stretch>
        </p:blipFill>
        <p:spPr>
          <a:xfrm>
            <a:off x="821364" y="1164838"/>
            <a:ext cx="10476999" cy="3864361"/>
          </a:xfrm>
          <a:prstGeom prst="rect">
            <a:avLst/>
          </a:prstGeom>
        </p:spPr>
      </p:pic>
      <p:sp>
        <p:nvSpPr>
          <p:cNvPr id="8"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628719" y="5178056"/>
            <a:ext cx="11083281" cy="979376"/>
          </a:xfrm>
        </p:spPr>
        <p:txBody>
          <a:bodyPr/>
          <a:lstStyle/>
          <a:p>
            <a:r>
              <a:rPr lang="en-US" dirty="0" smtClean="0"/>
              <a:t>TES/GDP has been pretty much stable, except for a slight increase between </a:t>
            </a:r>
            <a:r>
              <a:rPr lang="en-US" dirty="0" smtClean="0"/>
              <a:t>2012 and 2015</a:t>
            </a:r>
            <a:endParaRPr lang="en-US" dirty="0" smtClean="0"/>
          </a:p>
          <a:p>
            <a:r>
              <a:rPr lang="en-US" dirty="0" smtClean="0"/>
              <a:t>TES/CAP has interrupted its growth trend since 2014 (domestic crisis) </a:t>
            </a:r>
          </a:p>
          <a:p>
            <a:endParaRPr lang="en-US" dirty="0"/>
          </a:p>
          <a:p>
            <a:endParaRPr lang="en-US" dirty="0" smtClean="0"/>
          </a:p>
          <a:p>
            <a:endParaRPr lang="en-US" sz="1800" dirty="0" smtClean="0"/>
          </a:p>
          <a:p>
            <a:pPr lvl="1"/>
            <a:endParaRPr lang="en-US" dirty="0"/>
          </a:p>
        </p:txBody>
      </p:sp>
      <p:sp>
        <p:nvSpPr>
          <p:cNvPr id="7" name="CaixaDeTexto 6"/>
          <p:cNvSpPr txBox="1"/>
          <p:nvPr/>
        </p:nvSpPr>
        <p:spPr>
          <a:xfrm>
            <a:off x="6943060" y="5850026"/>
            <a:ext cx="5281661" cy="307777"/>
          </a:xfrm>
          <a:prstGeom prst="rect">
            <a:avLst/>
          </a:prstGeom>
          <a:noFill/>
        </p:spPr>
        <p:txBody>
          <a:bodyPr wrap="square" rtlCol="0">
            <a:spAutoFit/>
          </a:bodyPr>
          <a:lstStyle/>
          <a:p>
            <a:r>
              <a:rPr lang="en-US" sz="1400" dirty="0" smtClean="0"/>
              <a:t>					Source: Energy Research Office (EPE)</a:t>
            </a:r>
            <a:endParaRPr lang="en-US" sz="1400" dirty="0"/>
          </a:p>
        </p:txBody>
      </p:sp>
    </p:spTree>
    <p:extLst>
      <p:ext uri="{BB962C8B-B14F-4D97-AF65-F5344CB8AC3E}">
        <p14:creationId xmlns:p14="http://schemas.microsoft.com/office/powerpoint/2010/main" val="27674113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1"/>
          </p:nvPr>
        </p:nvSpPr>
        <p:spPr/>
        <p:txBody>
          <a:bodyPr/>
          <a:lstStyle/>
          <a:p>
            <a:fld id="{AD23D900-65C0-49C9-8373-669AF21A8E0C}" type="slidenum">
              <a:rPr lang="pt-BR" smtClean="0"/>
              <a:pPr/>
              <a:t>6</a:t>
            </a:fld>
            <a:endParaRPr lang="pt-BR" dirty="0"/>
          </a:p>
        </p:txBody>
      </p:sp>
      <p:sp>
        <p:nvSpPr>
          <p:cNvPr id="4" name="Título 3"/>
          <p:cNvSpPr>
            <a:spLocks noGrp="1"/>
          </p:cNvSpPr>
          <p:nvPr>
            <p:ph type="title"/>
          </p:nvPr>
        </p:nvSpPr>
        <p:spPr/>
        <p:txBody>
          <a:bodyPr/>
          <a:lstStyle/>
          <a:p>
            <a:r>
              <a:rPr lang="en-US" dirty="0" smtClean="0"/>
              <a:t>Evolution of TES per Capita : Brazil and the World</a:t>
            </a:r>
            <a:endParaRPr lang="en-US" dirty="0"/>
          </a:p>
        </p:txBody>
      </p:sp>
      <p:sp>
        <p:nvSpPr>
          <p:cNvPr id="5" name="Espaço Reservado para Rodapé 4"/>
          <p:cNvSpPr>
            <a:spLocks noGrp="1"/>
          </p:cNvSpPr>
          <p:nvPr>
            <p:ph type="ftr" sz="quarter" idx="14"/>
          </p:nvPr>
        </p:nvSpPr>
        <p:spPr/>
        <p:txBody>
          <a:bodyPr/>
          <a:lstStyle/>
          <a:p>
            <a:r>
              <a:rPr lang="en-US" smtClean="0"/>
              <a:t>									14th BIS CCA Research Conference – Bogotá – 2024</a:t>
            </a:r>
            <a:endParaRPr lang="pt-BR" dirty="0"/>
          </a:p>
        </p:txBody>
      </p:sp>
      <p:sp>
        <p:nvSpPr>
          <p:cNvPr id="10"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6472904" y="1715302"/>
            <a:ext cx="5584280" cy="3410435"/>
          </a:xfrm>
        </p:spPr>
        <p:txBody>
          <a:bodyPr/>
          <a:lstStyle/>
          <a:p>
            <a:r>
              <a:rPr lang="en-US" dirty="0" smtClean="0"/>
              <a:t>Developed </a:t>
            </a:r>
            <a:r>
              <a:rPr lang="en-US" dirty="0" smtClean="0"/>
              <a:t>economies: reduction of </a:t>
            </a:r>
            <a:r>
              <a:rPr lang="en-US" dirty="0" smtClean="0"/>
              <a:t>energy supply per capita since 2008 (GFC)</a:t>
            </a:r>
          </a:p>
          <a:p>
            <a:endParaRPr lang="en-US" dirty="0" smtClean="0"/>
          </a:p>
          <a:p>
            <a:r>
              <a:rPr lang="en-US" dirty="0" smtClean="0"/>
              <a:t>China: strong growth </a:t>
            </a:r>
            <a:r>
              <a:rPr lang="en-US" dirty="0" smtClean="0"/>
              <a:t>trend since 2003 </a:t>
            </a:r>
            <a:r>
              <a:rPr lang="en-US" dirty="0" smtClean="0"/>
              <a:t>(economic </a:t>
            </a:r>
            <a:r>
              <a:rPr lang="en-US" dirty="0" smtClean="0"/>
              <a:t>boom)</a:t>
            </a:r>
          </a:p>
          <a:p>
            <a:endParaRPr lang="en-US" dirty="0" smtClean="0"/>
          </a:p>
          <a:p>
            <a:r>
              <a:rPr lang="en-US" dirty="0" smtClean="0"/>
              <a:t>Brazil: </a:t>
            </a:r>
            <a:r>
              <a:rPr lang="en-US" dirty="0" smtClean="0"/>
              <a:t>interrupted its soft growth trend in 2015 (Brazilian domestic crisis), recovering growth in post-</a:t>
            </a:r>
            <a:r>
              <a:rPr lang="en-US" dirty="0" err="1" smtClean="0"/>
              <a:t>Covid</a:t>
            </a:r>
            <a:r>
              <a:rPr lang="en-US" dirty="0" smtClean="0"/>
              <a:t> </a:t>
            </a:r>
            <a:r>
              <a:rPr lang="en-US" dirty="0" smtClean="0"/>
              <a:t>period</a:t>
            </a:r>
            <a:endParaRPr lang="en-US" sz="1800" dirty="0" smtClean="0"/>
          </a:p>
        </p:txBody>
      </p:sp>
      <p:grpSp>
        <p:nvGrpSpPr>
          <p:cNvPr id="43" name="Agrupar 42"/>
          <p:cNvGrpSpPr/>
          <p:nvPr/>
        </p:nvGrpSpPr>
        <p:grpSpPr>
          <a:xfrm>
            <a:off x="219076" y="812341"/>
            <a:ext cx="5848350" cy="5296412"/>
            <a:chOff x="219076" y="812341"/>
            <a:chExt cx="5848350" cy="5296412"/>
          </a:xfrm>
        </p:grpSpPr>
        <p:graphicFrame>
          <p:nvGraphicFramePr>
            <p:cNvPr id="29" name="Gráfico 28"/>
            <p:cNvGraphicFramePr>
              <a:graphicFrameLocks/>
            </p:cNvGraphicFramePr>
            <p:nvPr>
              <p:extLst>
                <p:ext uri="{D42A27DB-BD31-4B8C-83A1-F6EECF244321}">
                  <p14:modId xmlns:p14="http://schemas.microsoft.com/office/powerpoint/2010/main" val="3416722305"/>
                </p:ext>
              </p:extLst>
            </p:nvPr>
          </p:nvGraphicFramePr>
          <p:xfrm>
            <a:off x="219076" y="812341"/>
            <a:ext cx="5848350" cy="5296412"/>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Conector reto 7"/>
            <p:cNvCxnSpPr/>
            <p:nvPr/>
          </p:nvCxnSpPr>
          <p:spPr>
            <a:xfrm>
              <a:off x="4537677" y="1291375"/>
              <a:ext cx="15469" cy="4055155"/>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p:cNvSpPr txBox="1"/>
            <p:nvPr/>
          </p:nvSpPr>
          <p:spPr>
            <a:xfrm>
              <a:off x="3404529" y="3042107"/>
              <a:ext cx="590550" cy="338554"/>
            </a:xfrm>
            <a:prstGeom prst="rect">
              <a:avLst/>
            </a:prstGeom>
            <a:noFill/>
          </p:spPr>
          <p:txBody>
            <a:bodyPr wrap="square" rtlCol="0">
              <a:spAutoFit/>
            </a:bodyPr>
            <a:lstStyle/>
            <a:p>
              <a:r>
                <a:rPr lang="pt-BR" sz="1600" dirty="0" smtClean="0">
                  <a:solidFill>
                    <a:srgbClr val="FF0000"/>
                  </a:solidFill>
                </a:rPr>
                <a:t>GFC</a:t>
              </a:r>
              <a:endParaRPr lang="pt-BR" sz="1600" dirty="0">
                <a:solidFill>
                  <a:srgbClr val="FF0000"/>
                </a:solidFill>
              </a:endParaRPr>
            </a:p>
          </p:txBody>
        </p:sp>
        <p:sp>
          <p:nvSpPr>
            <p:cNvPr id="6" name="CaixaDeTexto 5"/>
            <p:cNvSpPr txBox="1"/>
            <p:nvPr/>
          </p:nvSpPr>
          <p:spPr>
            <a:xfrm>
              <a:off x="4477906" y="3042107"/>
              <a:ext cx="982541" cy="584775"/>
            </a:xfrm>
            <a:prstGeom prst="rect">
              <a:avLst/>
            </a:prstGeom>
            <a:noFill/>
          </p:spPr>
          <p:txBody>
            <a:bodyPr wrap="square" rtlCol="0">
              <a:spAutoFit/>
            </a:bodyPr>
            <a:lstStyle/>
            <a:p>
              <a:r>
                <a:rPr lang="en-US" sz="1600" dirty="0" smtClean="0">
                  <a:solidFill>
                    <a:schemeClr val="accent6"/>
                  </a:solidFill>
                </a:rPr>
                <a:t>Brazilian crisis</a:t>
              </a:r>
              <a:endParaRPr lang="en-US" sz="1600" dirty="0">
                <a:solidFill>
                  <a:schemeClr val="accent6"/>
                </a:solidFill>
              </a:endParaRPr>
            </a:p>
          </p:txBody>
        </p:sp>
        <p:cxnSp>
          <p:nvCxnSpPr>
            <p:cNvPr id="11" name="Conector reto 10"/>
            <p:cNvCxnSpPr/>
            <p:nvPr/>
          </p:nvCxnSpPr>
          <p:spPr>
            <a:xfrm>
              <a:off x="2646485" y="1311858"/>
              <a:ext cx="0" cy="4034672"/>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7" name="CaixaDeTexto 6"/>
            <p:cNvSpPr txBox="1"/>
            <p:nvPr/>
          </p:nvSpPr>
          <p:spPr>
            <a:xfrm>
              <a:off x="2576762" y="3047101"/>
              <a:ext cx="1038146" cy="584775"/>
            </a:xfrm>
            <a:prstGeom prst="rect">
              <a:avLst/>
            </a:prstGeom>
            <a:noFill/>
          </p:spPr>
          <p:txBody>
            <a:bodyPr wrap="square" rtlCol="0">
              <a:spAutoFit/>
            </a:bodyPr>
            <a:lstStyle/>
            <a:p>
              <a:r>
                <a:rPr lang="en-US" sz="1600" dirty="0" smtClean="0">
                  <a:solidFill>
                    <a:schemeClr val="accent4"/>
                  </a:solidFill>
                </a:rPr>
                <a:t>Chinese boom</a:t>
              </a:r>
              <a:endParaRPr lang="en-US" sz="1600" dirty="0">
                <a:solidFill>
                  <a:schemeClr val="accent4"/>
                </a:solidFill>
              </a:endParaRPr>
            </a:p>
          </p:txBody>
        </p:sp>
        <p:cxnSp>
          <p:nvCxnSpPr>
            <p:cNvPr id="17" name="Conector de Seta Reta 16"/>
            <p:cNvCxnSpPr/>
            <p:nvPr/>
          </p:nvCxnSpPr>
          <p:spPr>
            <a:xfrm>
              <a:off x="3522071" y="1813554"/>
              <a:ext cx="2288393" cy="535144"/>
            </a:xfrm>
            <a:prstGeom prst="straightConnector1">
              <a:avLst/>
            </a:prstGeom>
            <a:ln>
              <a:solidFill>
                <a:srgbClr val="FF0000"/>
              </a:solidFill>
              <a:prstDash val="dash"/>
              <a:tailEnd type="triangle"/>
            </a:ln>
          </p:spPr>
          <p:style>
            <a:lnRef idx="1">
              <a:schemeClr val="accent2"/>
            </a:lnRef>
            <a:fillRef idx="0">
              <a:schemeClr val="accent2"/>
            </a:fillRef>
            <a:effectRef idx="0">
              <a:schemeClr val="accent2"/>
            </a:effectRef>
            <a:fontRef idx="minor">
              <a:schemeClr val="tx1"/>
            </a:fontRef>
          </p:style>
        </p:cxnSp>
        <p:cxnSp>
          <p:nvCxnSpPr>
            <p:cNvPr id="18" name="Conector de Seta Reta 17"/>
            <p:cNvCxnSpPr/>
            <p:nvPr/>
          </p:nvCxnSpPr>
          <p:spPr>
            <a:xfrm>
              <a:off x="4575297" y="4614400"/>
              <a:ext cx="885150" cy="64239"/>
            </a:xfrm>
            <a:prstGeom prst="straightConnector1">
              <a:avLst/>
            </a:prstGeom>
            <a:ln>
              <a:prstDash val="dash"/>
              <a:tailEnd type="triangle"/>
            </a:ln>
          </p:spPr>
          <p:style>
            <a:lnRef idx="1">
              <a:schemeClr val="accent6"/>
            </a:lnRef>
            <a:fillRef idx="0">
              <a:schemeClr val="accent6"/>
            </a:fillRef>
            <a:effectRef idx="0">
              <a:schemeClr val="accent6"/>
            </a:effectRef>
            <a:fontRef idx="minor">
              <a:schemeClr val="tx1"/>
            </a:fontRef>
          </p:style>
        </p:cxnSp>
        <p:cxnSp>
          <p:nvCxnSpPr>
            <p:cNvPr id="19" name="Conector de Seta Reta 18"/>
            <p:cNvCxnSpPr/>
            <p:nvPr/>
          </p:nvCxnSpPr>
          <p:spPr>
            <a:xfrm flipV="1">
              <a:off x="2716209" y="4155683"/>
              <a:ext cx="2657069" cy="606672"/>
            </a:xfrm>
            <a:prstGeom prst="straightConnector1">
              <a:avLst/>
            </a:prstGeom>
            <a:ln>
              <a:prstDash val="dash"/>
              <a:tailEnd type="triangle"/>
            </a:ln>
          </p:spPr>
          <p:style>
            <a:lnRef idx="1">
              <a:schemeClr val="accent4"/>
            </a:lnRef>
            <a:fillRef idx="0">
              <a:schemeClr val="accent4"/>
            </a:fillRef>
            <a:effectRef idx="0">
              <a:schemeClr val="accent4"/>
            </a:effectRef>
            <a:fontRef idx="minor">
              <a:schemeClr val="tx1"/>
            </a:fontRef>
          </p:style>
        </p:cxnSp>
        <p:cxnSp>
          <p:nvCxnSpPr>
            <p:cNvPr id="23" name="Conector de Seta Reta 22"/>
            <p:cNvCxnSpPr/>
            <p:nvPr/>
          </p:nvCxnSpPr>
          <p:spPr>
            <a:xfrm flipV="1">
              <a:off x="5506718" y="4636994"/>
              <a:ext cx="493299" cy="30253"/>
            </a:xfrm>
            <a:prstGeom prst="straightConnector1">
              <a:avLst/>
            </a:prstGeom>
            <a:ln>
              <a:prstDash val="dash"/>
              <a:tailEnd type="triangle"/>
            </a:ln>
          </p:spPr>
          <p:style>
            <a:lnRef idx="1">
              <a:schemeClr val="accent6"/>
            </a:lnRef>
            <a:fillRef idx="0">
              <a:schemeClr val="accent6"/>
            </a:fillRef>
            <a:effectRef idx="0">
              <a:schemeClr val="accent6"/>
            </a:effectRef>
            <a:fontRef idx="minor">
              <a:schemeClr val="tx1"/>
            </a:fontRef>
          </p:style>
        </p:cxnSp>
        <p:cxnSp>
          <p:nvCxnSpPr>
            <p:cNvPr id="25" name="Conector de Seta Reta 24"/>
            <p:cNvCxnSpPr/>
            <p:nvPr/>
          </p:nvCxnSpPr>
          <p:spPr>
            <a:xfrm flipV="1">
              <a:off x="3622642" y="4587863"/>
              <a:ext cx="892884" cy="123110"/>
            </a:xfrm>
            <a:prstGeom prst="straightConnector1">
              <a:avLst/>
            </a:prstGeom>
            <a:ln>
              <a:prstDash val="dash"/>
              <a:tailEnd type="triangle"/>
            </a:ln>
          </p:spPr>
          <p:style>
            <a:lnRef idx="1">
              <a:schemeClr val="accent6"/>
            </a:lnRef>
            <a:fillRef idx="0">
              <a:schemeClr val="accent6"/>
            </a:fillRef>
            <a:effectRef idx="0">
              <a:schemeClr val="accent6"/>
            </a:effectRef>
            <a:fontRef idx="minor">
              <a:schemeClr val="tx1"/>
            </a:fontRef>
          </p:style>
        </p:cxnSp>
        <p:cxnSp>
          <p:nvCxnSpPr>
            <p:cNvPr id="30" name="Conector reto 29"/>
            <p:cNvCxnSpPr/>
            <p:nvPr/>
          </p:nvCxnSpPr>
          <p:spPr>
            <a:xfrm>
              <a:off x="3437208" y="1322152"/>
              <a:ext cx="0" cy="4034672"/>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grpSp>
      <p:cxnSp>
        <p:nvCxnSpPr>
          <p:cNvPr id="49" name="Conector de Seta Reta 48"/>
          <p:cNvCxnSpPr/>
          <p:nvPr/>
        </p:nvCxnSpPr>
        <p:spPr>
          <a:xfrm>
            <a:off x="3573233" y="3730391"/>
            <a:ext cx="2291385" cy="251467"/>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62" name="CaixaDeTexto 61"/>
          <p:cNvSpPr txBox="1"/>
          <p:nvPr/>
        </p:nvSpPr>
        <p:spPr>
          <a:xfrm>
            <a:off x="6943060" y="5850026"/>
            <a:ext cx="5281661" cy="307777"/>
          </a:xfrm>
          <a:prstGeom prst="rect">
            <a:avLst/>
          </a:prstGeom>
          <a:noFill/>
        </p:spPr>
        <p:txBody>
          <a:bodyPr wrap="square" rtlCol="0">
            <a:spAutoFit/>
          </a:bodyPr>
          <a:lstStyle/>
          <a:p>
            <a:r>
              <a:rPr lang="en-US" sz="1400" dirty="0" smtClean="0"/>
              <a:t>					Source: International Energy Agency</a:t>
            </a:r>
            <a:endParaRPr lang="en-US" sz="1400" dirty="0"/>
          </a:p>
        </p:txBody>
      </p:sp>
    </p:spTree>
    <p:extLst>
      <p:ext uri="{BB962C8B-B14F-4D97-AF65-F5344CB8AC3E}">
        <p14:creationId xmlns:p14="http://schemas.microsoft.com/office/powerpoint/2010/main" val="34139711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m 12"/>
          <p:cNvPicPr>
            <a:picLocks noChangeAspect="1"/>
          </p:cNvPicPr>
          <p:nvPr/>
        </p:nvPicPr>
        <p:blipFill rotWithShape="1">
          <a:blip r:embed="rId3"/>
          <a:srcRect l="56039" t="30418"/>
          <a:stretch/>
        </p:blipFill>
        <p:spPr>
          <a:xfrm>
            <a:off x="7134446" y="1116000"/>
            <a:ext cx="4798925" cy="3458607"/>
          </a:xfrm>
          <a:prstGeom prst="rect">
            <a:avLst/>
          </a:prstGeom>
        </p:spPr>
      </p:pic>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7</a:t>
            </a:fld>
            <a:endParaRPr lang="pt-BR"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smtClean="0"/>
              <a:t>Electrical mix: share of renewables</a:t>
            </a:r>
            <a:endParaRPr lang="en-US" dirty="0"/>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sp>
        <p:nvSpPr>
          <p:cNvPr id="11" name="Elipse 10"/>
          <p:cNvSpPr/>
          <p:nvPr/>
        </p:nvSpPr>
        <p:spPr>
          <a:xfrm>
            <a:off x="10316604" y="2246511"/>
            <a:ext cx="634929" cy="428020"/>
          </a:xfrm>
          <a:prstGeom prst="ellipse">
            <a:avLst/>
          </a:prstGeom>
          <a:noFill/>
          <a:ln w="190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CaixaDeTexto 2"/>
          <p:cNvSpPr txBox="1"/>
          <p:nvPr/>
        </p:nvSpPr>
        <p:spPr>
          <a:xfrm>
            <a:off x="7187611" y="4751325"/>
            <a:ext cx="4798925" cy="830997"/>
          </a:xfrm>
          <a:prstGeom prst="rect">
            <a:avLst/>
          </a:prstGeom>
          <a:noFill/>
          <a:ln>
            <a:solidFill>
              <a:srgbClr val="FF0000"/>
            </a:solidFill>
          </a:ln>
        </p:spPr>
        <p:txBody>
          <a:bodyPr wrap="square" rtlCol="0">
            <a:spAutoFit/>
          </a:bodyPr>
          <a:lstStyle/>
          <a:p>
            <a:r>
              <a:rPr lang="en-US" sz="1600" dirty="0" smtClean="0">
                <a:solidFill>
                  <a:srgbClr val="FF0000"/>
                </a:solidFill>
              </a:rPr>
              <a:t>Effect of an extreme climate event: drought in 2021 reduced level of dams, activating the thermoelectric backup system</a:t>
            </a:r>
            <a:endParaRPr lang="en-US" sz="1600" dirty="0">
              <a:solidFill>
                <a:srgbClr val="FF0000"/>
              </a:solidFill>
            </a:endParaRPr>
          </a:p>
        </p:txBody>
      </p:sp>
      <p:cxnSp>
        <p:nvCxnSpPr>
          <p:cNvPr id="12" name="Conector de Seta Reta 11"/>
          <p:cNvCxnSpPr>
            <a:stCxn id="3" idx="0"/>
            <a:endCxn id="11" idx="4"/>
          </p:cNvCxnSpPr>
          <p:nvPr/>
        </p:nvCxnSpPr>
        <p:spPr>
          <a:xfrm flipV="1">
            <a:off x="9587074" y="2674531"/>
            <a:ext cx="1046995" cy="2076794"/>
          </a:xfrm>
          <a:prstGeom prst="straightConnector1">
            <a:avLst/>
          </a:prstGeom>
          <a:ln w="22225">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15" name="CaixaDeTexto 14"/>
          <p:cNvSpPr txBox="1"/>
          <p:nvPr/>
        </p:nvSpPr>
        <p:spPr>
          <a:xfrm>
            <a:off x="9276262" y="5850026"/>
            <a:ext cx="2948459" cy="307777"/>
          </a:xfrm>
          <a:prstGeom prst="rect">
            <a:avLst/>
          </a:prstGeom>
          <a:noFill/>
        </p:spPr>
        <p:txBody>
          <a:bodyPr wrap="square" rtlCol="0">
            <a:spAutoFit/>
          </a:bodyPr>
          <a:lstStyle/>
          <a:p>
            <a:r>
              <a:rPr lang="en-US" sz="1400" dirty="0" smtClean="0"/>
              <a:t>Source: Energy Research Office (EPE)</a:t>
            </a:r>
            <a:endParaRPr lang="en-US" sz="1400" dirty="0"/>
          </a:p>
        </p:txBody>
      </p:sp>
      <p:grpSp>
        <p:nvGrpSpPr>
          <p:cNvPr id="16" name="Agrupar 15"/>
          <p:cNvGrpSpPr/>
          <p:nvPr/>
        </p:nvGrpSpPr>
        <p:grpSpPr>
          <a:xfrm>
            <a:off x="180945" y="1688219"/>
            <a:ext cx="6588736" cy="3817335"/>
            <a:chOff x="184204" y="1597656"/>
            <a:chExt cx="6588736" cy="3817335"/>
          </a:xfrm>
        </p:grpSpPr>
        <p:pic>
          <p:nvPicPr>
            <p:cNvPr id="5" name="Imagem 4"/>
            <p:cNvPicPr>
              <a:picLocks noChangeAspect="1"/>
            </p:cNvPicPr>
            <p:nvPr/>
          </p:nvPicPr>
          <p:blipFill rotWithShape="1">
            <a:blip r:embed="rId3"/>
            <a:srcRect t="51649" r="44233"/>
            <a:stretch/>
          </p:blipFill>
          <p:spPr>
            <a:xfrm>
              <a:off x="226736" y="3168502"/>
              <a:ext cx="6546204" cy="1663570"/>
            </a:xfrm>
            <a:prstGeom prst="rect">
              <a:avLst/>
            </a:prstGeom>
          </p:spPr>
        </p:pic>
        <p:pic>
          <p:nvPicPr>
            <p:cNvPr id="10" name="Imagem 9"/>
            <p:cNvPicPr>
              <a:picLocks noChangeAspect="1"/>
            </p:cNvPicPr>
            <p:nvPr/>
          </p:nvPicPr>
          <p:blipFill>
            <a:blip r:embed="rId4"/>
            <a:stretch>
              <a:fillRect/>
            </a:stretch>
          </p:blipFill>
          <p:spPr>
            <a:xfrm>
              <a:off x="1462635" y="4862541"/>
              <a:ext cx="5200650" cy="552450"/>
            </a:xfrm>
            <a:prstGeom prst="rect">
              <a:avLst/>
            </a:prstGeom>
          </p:spPr>
        </p:pic>
        <p:pic>
          <p:nvPicPr>
            <p:cNvPr id="14" name="Imagem 13"/>
            <p:cNvPicPr>
              <a:picLocks noChangeAspect="1"/>
            </p:cNvPicPr>
            <p:nvPr/>
          </p:nvPicPr>
          <p:blipFill rotWithShape="1">
            <a:blip r:embed="rId3"/>
            <a:srcRect t="21055" r="44233" b="49691"/>
            <a:stretch/>
          </p:blipFill>
          <p:spPr>
            <a:xfrm>
              <a:off x="226736" y="1597656"/>
              <a:ext cx="6546204" cy="1006521"/>
            </a:xfrm>
            <a:prstGeom prst="rect">
              <a:avLst/>
            </a:prstGeom>
          </p:spPr>
        </p:pic>
        <p:pic>
          <p:nvPicPr>
            <p:cNvPr id="8" name="Imagem 7"/>
            <p:cNvPicPr>
              <a:picLocks noChangeAspect="1"/>
            </p:cNvPicPr>
            <p:nvPr/>
          </p:nvPicPr>
          <p:blipFill>
            <a:blip r:embed="rId5"/>
            <a:stretch>
              <a:fillRect/>
            </a:stretch>
          </p:blipFill>
          <p:spPr>
            <a:xfrm>
              <a:off x="184204" y="2624410"/>
              <a:ext cx="6386716" cy="525296"/>
            </a:xfrm>
            <a:prstGeom prst="rect">
              <a:avLst/>
            </a:prstGeom>
          </p:spPr>
        </p:pic>
      </p:grpSp>
    </p:spTree>
    <p:extLst>
      <p:ext uri="{BB962C8B-B14F-4D97-AF65-F5344CB8AC3E}">
        <p14:creationId xmlns:p14="http://schemas.microsoft.com/office/powerpoint/2010/main" val="38810139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3112522A-C411-CAE7-7E7D-707DD65F7150}"/>
              </a:ext>
            </a:extLst>
          </p:cNvPr>
          <p:cNvSpPr>
            <a:spLocks noGrp="1"/>
          </p:cNvSpPr>
          <p:nvPr>
            <p:ph type="sldNum" sz="quarter" idx="11"/>
          </p:nvPr>
        </p:nvSpPr>
        <p:spPr/>
        <p:txBody>
          <a:bodyPr/>
          <a:lstStyle/>
          <a:p>
            <a:fld id="{AD23D900-65C0-49C9-8373-669AF21A8E0C}" type="slidenum">
              <a:rPr lang="pt-BR" smtClean="0"/>
              <a:pPr/>
              <a:t>8</a:t>
            </a:fld>
            <a:endParaRPr lang="pt-BR" dirty="0"/>
          </a:p>
        </p:txBody>
      </p:sp>
      <p:sp>
        <p:nvSpPr>
          <p:cNvPr id="4" name="Título 3">
            <a:extLst>
              <a:ext uri="{FF2B5EF4-FFF2-40B4-BE49-F238E27FC236}">
                <a16:creationId xmlns:a16="http://schemas.microsoft.com/office/drawing/2014/main" id="{6CAEEBC1-30B6-E18E-6A6B-08DC25F18DE7}"/>
              </a:ext>
            </a:extLst>
          </p:cNvPr>
          <p:cNvSpPr>
            <a:spLocks noGrp="1"/>
          </p:cNvSpPr>
          <p:nvPr>
            <p:ph type="title"/>
          </p:nvPr>
        </p:nvSpPr>
        <p:spPr/>
        <p:txBody>
          <a:bodyPr/>
          <a:lstStyle/>
          <a:p>
            <a:r>
              <a:rPr lang="en-US" dirty="0" smtClean="0"/>
              <a:t>Breakdown of the Brazilian </a:t>
            </a:r>
            <a:r>
              <a:rPr lang="en-US" u="sng" dirty="0" smtClean="0"/>
              <a:t>electrical mix</a:t>
            </a:r>
            <a:endParaRPr lang="en-US" u="sng" dirty="0"/>
          </a:p>
        </p:txBody>
      </p:sp>
      <p:sp>
        <p:nvSpPr>
          <p:cNvPr id="6" name="Espaço Reservado para Rodapé 5">
            <a:extLst>
              <a:ext uri="{FF2B5EF4-FFF2-40B4-BE49-F238E27FC236}">
                <a16:creationId xmlns:a16="http://schemas.microsoft.com/office/drawing/2014/main" id="{A2CFB21A-5FC9-9DD5-018E-AFAC19F7D122}"/>
              </a:ext>
            </a:extLst>
          </p:cNvPr>
          <p:cNvSpPr>
            <a:spLocks noGrp="1"/>
          </p:cNvSpPr>
          <p:nvPr>
            <p:ph type="ftr" sz="quarter" idx="14"/>
          </p:nvPr>
        </p:nvSpPr>
        <p:spPr/>
        <p:txBody>
          <a:bodyPr/>
          <a:lstStyle/>
          <a:p>
            <a:r>
              <a:rPr lang="en-US" dirty="0"/>
              <a:t>									14th BIS CCA Research Conference – Bogotá – 2024</a:t>
            </a:r>
            <a:endParaRPr lang="pt-BR" dirty="0"/>
          </a:p>
        </p:txBody>
      </p:sp>
      <p:cxnSp>
        <p:nvCxnSpPr>
          <p:cNvPr id="12" name="Conector de Seta Reta 11"/>
          <p:cNvCxnSpPr/>
          <p:nvPr/>
        </p:nvCxnSpPr>
        <p:spPr>
          <a:xfrm flipV="1">
            <a:off x="5353217" y="2437008"/>
            <a:ext cx="10274" cy="597898"/>
          </a:xfrm>
          <a:prstGeom prst="straightConnector1">
            <a:avLst/>
          </a:prstGeom>
          <a:ln w="508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30" name="Seta para Cima 29"/>
          <p:cNvSpPr/>
          <p:nvPr/>
        </p:nvSpPr>
        <p:spPr>
          <a:xfrm>
            <a:off x="8562109" y="3369520"/>
            <a:ext cx="157018" cy="179887"/>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53" name="Agrupar 52"/>
          <p:cNvGrpSpPr/>
          <p:nvPr/>
        </p:nvGrpSpPr>
        <p:grpSpPr>
          <a:xfrm>
            <a:off x="67948" y="2220957"/>
            <a:ext cx="11989236" cy="3589854"/>
            <a:chOff x="616352" y="2474086"/>
            <a:chExt cx="12466726" cy="3584736"/>
          </a:xfrm>
        </p:grpSpPr>
        <p:pic>
          <p:nvPicPr>
            <p:cNvPr id="22" name="Imagem 21"/>
            <p:cNvPicPr>
              <a:picLocks noChangeAspect="1"/>
            </p:cNvPicPr>
            <p:nvPr/>
          </p:nvPicPr>
          <p:blipFill rotWithShape="1">
            <a:blip r:embed="rId3"/>
            <a:srcRect r="87983"/>
            <a:stretch/>
          </p:blipFill>
          <p:spPr>
            <a:xfrm>
              <a:off x="968395" y="2477422"/>
              <a:ext cx="1073765" cy="3581400"/>
            </a:xfrm>
            <a:prstGeom prst="rect">
              <a:avLst/>
            </a:prstGeom>
          </p:spPr>
        </p:pic>
        <p:sp>
          <p:nvSpPr>
            <p:cNvPr id="25" name="Retângulo 24"/>
            <p:cNvSpPr/>
            <p:nvPr/>
          </p:nvSpPr>
          <p:spPr>
            <a:xfrm>
              <a:off x="671466" y="4599675"/>
              <a:ext cx="433307" cy="132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26" name="Imagem 25"/>
            <p:cNvPicPr>
              <a:picLocks noChangeAspect="1"/>
            </p:cNvPicPr>
            <p:nvPr/>
          </p:nvPicPr>
          <p:blipFill rotWithShape="1">
            <a:blip r:embed="rId3"/>
            <a:srcRect l="11904" r="76874"/>
            <a:stretch/>
          </p:blipFill>
          <p:spPr>
            <a:xfrm>
              <a:off x="2431340" y="2474086"/>
              <a:ext cx="1002740" cy="3581400"/>
            </a:xfrm>
            <a:prstGeom prst="rect">
              <a:avLst/>
            </a:prstGeom>
          </p:spPr>
        </p:pic>
        <p:sp>
          <p:nvSpPr>
            <p:cNvPr id="27" name="Retângulo 26"/>
            <p:cNvSpPr/>
            <p:nvPr/>
          </p:nvSpPr>
          <p:spPr>
            <a:xfrm>
              <a:off x="2049738" y="3158556"/>
              <a:ext cx="433307" cy="15625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CaixaDeTexto 15"/>
            <p:cNvSpPr txBox="1"/>
            <p:nvPr/>
          </p:nvSpPr>
          <p:spPr>
            <a:xfrm>
              <a:off x="616352" y="4316244"/>
              <a:ext cx="567577" cy="297004"/>
            </a:xfrm>
            <a:prstGeom prst="rect">
              <a:avLst/>
            </a:prstGeom>
            <a:noFill/>
          </p:spPr>
          <p:txBody>
            <a:bodyPr wrap="square" rtlCol="0">
              <a:spAutoFit/>
            </a:bodyPr>
            <a:lstStyle/>
            <a:p>
              <a:r>
                <a:rPr lang="pt-BR" sz="1320" b="1" dirty="0" smtClean="0">
                  <a:solidFill>
                    <a:schemeClr val="tx1">
                      <a:lumMod val="50000"/>
                      <a:lumOff val="50000"/>
                    </a:schemeClr>
                  </a:solidFill>
                </a:rPr>
                <a:t>3.5%</a:t>
              </a:r>
              <a:endParaRPr lang="pt-BR" sz="1320" b="1" dirty="0">
                <a:solidFill>
                  <a:schemeClr val="tx1">
                    <a:lumMod val="50000"/>
                    <a:lumOff val="50000"/>
                  </a:schemeClr>
                </a:solidFill>
              </a:endParaRPr>
            </a:p>
          </p:txBody>
        </p:sp>
        <p:sp>
          <p:nvSpPr>
            <p:cNvPr id="28" name="CaixaDeTexto 27"/>
            <p:cNvSpPr txBox="1"/>
            <p:nvPr/>
          </p:nvSpPr>
          <p:spPr>
            <a:xfrm>
              <a:off x="1889605" y="2861153"/>
              <a:ext cx="647709" cy="297004"/>
            </a:xfrm>
            <a:prstGeom prst="rect">
              <a:avLst/>
            </a:prstGeom>
            <a:noFill/>
          </p:spPr>
          <p:txBody>
            <a:bodyPr wrap="square" rtlCol="0">
              <a:spAutoFit/>
            </a:bodyPr>
            <a:lstStyle/>
            <a:p>
              <a:r>
                <a:rPr lang="pt-BR" sz="1320" b="1" dirty="0" smtClean="0">
                  <a:solidFill>
                    <a:schemeClr val="tx1">
                      <a:lumMod val="50000"/>
                      <a:lumOff val="50000"/>
                    </a:schemeClr>
                  </a:solidFill>
                </a:rPr>
                <a:t>53.4%</a:t>
              </a:r>
              <a:endParaRPr lang="pt-BR" sz="1320" b="1" dirty="0">
                <a:solidFill>
                  <a:schemeClr val="tx1">
                    <a:lumMod val="50000"/>
                    <a:lumOff val="50000"/>
                  </a:schemeClr>
                </a:solidFill>
              </a:endParaRPr>
            </a:p>
          </p:txBody>
        </p:sp>
        <p:pic>
          <p:nvPicPr>
            <p:cNvPr id="29" name="Imagem 28"/>
            <p:cNvPicPr>
              <a:picLocks noChangeAspect="1"/>
            </p:cNvPicPr>
            <p:nvPr/>
          </p:nvPicPr>
          <p:blipFill rotWithShape="1">
            <a:blip r:embed="rId3"/>
            <a:srcRect l="23229" r="66335"/>
            <a:stretch/>
          </p:blipFill>
          <p:spPr>
            <a:xfrm>
              <a:off x="3873151" y="2474086"/>
              <a:ext cx="932529" cy="3581400"/>
            </a:xfrm>
            <a:prstGeom prst="rect">
              <a:avLst/>
            </a:prstGeom>
          </p:spPr>
        </p:pic>
        <p:sp>
          <p:nvSpPr>
            <p:cNvPr id="32" name="Retângulo 31"/>
            <p:cNvSpPr/>
            <p:nvPr/>
          </p:nvSpPr>
          <p:spPr>
            <a:xfrm>
              <a:off x="3432163" y="4435227"/>
              <a:ext cx="432000" cy="28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3" name="CaixaDeTexto 32"/>
            <p:cNvSpPr txBox="1"/>
            <p:nvPr/>
          </p:nvSpPr>
          <p:spPr>
            <a:xfrm>
              <a:off x="3376067" y="4167742"/>
              <a:ext cx="576173" cy="297004"/>
            </a:xfrm>
            <a:prstGeom prst="rect">
              <a:avLst/>
            </a:prstGeom>
            <a:noFill/>
          </p:spPr>
          <p:txBody>
            <a:bodyPr wrap="square" rtlCol="0">
              <a:spAutoFit/>
            </a:bodyPr>
            <a:lstStyle/>
            <a:p>
              <a:r>
                <a:rPr lang="pt-BR" sz="1320" b="1" dirty="0" smtClean="0">
                  <a:solidFill>
                    <a:schemeClr val="tx1">
                      <a:lumMod val="50000"/>
                      <a:lumOff val="50000"/>
                    </a:schemeClr>
                  </a:solidFill>
                </a:rPr>
                <a:t>8.2%</a:t>
              </a:r>
              <a:endParaRPr lang="pt-BR" sz="1320" b="1" dirty="0">
                <a:solidFill>
                  <a:schemeClr val="tx1">
                    <a:lumMod val="50000"/>
                    <a:lumOff val="50000"/>
                  </a:schemeClr>
                </a:solidFill>
              </a:endParaRPr>
            </a:p>
          </p:txBody>
        </p:sp>
        <p:pic>
          <p:nvPicPr>
            <p:cNvPr id="34" name="Imagem 33"/>
            <p:cNvPicPr>
              <a:picLocks noChangeAspect="1"/>
            </p:cNvPicPr>
            <p:nvPr/>
          </p:nvPicPr>
          <p:blipFill rotWithShape="1">
            <a:blip r:embed="rId3"/>
            <a:srcRect l="33971" r="55341"/>
            <a:stretch/>
          </p:blipFill>
          <p:spPr>
            <a:xfrm>
              <a:off x="5241441" y="2474086"/>
              <a:ext cx="955040" cy="3581400"/>
            </a:xfrm>
            <a:prstGeom prst="rect">
              <a:avLst/>
            </a:prstGeom>
          </p:spPr>
        </p:pic>
        <p:sp>
          <p:nvSpPr>
            <p:cNvPr id="35" name="Retângulo 34"/>
            <p:cNvSpPr/>
            <p:nvPr/>
          </p:nvSpPr>
          <p:spPr>
            <a:xfrm>
              <a:off x="4803729" y="4403862"/>
              <a:ext cx="432000" cy="32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6" name="CaixaDeTexto 35"/>
            <p:cNvSpPr txBox="1"/>
            <p:nvPr/>
          </p:nvSpPr>
          <p:spPr>
            <a:xfrm>
              <a:off x="4696833" y="4166857"/>
              <a:ext cx="644256" cy="297004"/>
            </a:xfrm>
            <a:prstGeom prst="rect">
              <a:avLst/>
            </a:prstGeom>
            <a:noFill/>
          </p:spPr>
          <p:txBody>
            <a:bodyPr wrap="square" rtlCol="0">
              <a:spAutoFit/>
            </a:bodyPr>
            <a:lstStyle/>
            <a:p>
              <a:r>
                <a:rPr lang="pt-BR" sz="1320" b="1" dirty="0" smtClean="0">
                  <a:solidFill>
                    <a:schemeClr val="tx1">
                      <a:lumMod val="50000"/>
                      <a:lumOff val="50000"/>
                    </a:schemeClr>
                  </a:solidFill>
                </a:rPr>
                <a:t>10.6%</a:t>
              </a:r>
              <a:endParaRPr lang="pt-BR" sz="1320" b="1" dirty="0">
                <a:solidFill>
                  <a:schemeClr val="tx1">
                    <a:lumMod val="50000"/>
                    <a:lumOff val="50000"/>
                  </a:schemeClr>
                </a:solidFill>
              </a:endParaRPr>
            </a:p>
          </p:txBody>
        </p:sp>
        <p:sp>
          <p:nvSpPr>
            <p:cNvPr id="18" name="Elipse 17"/>
            <p:cNvSpPr/>
            <p:nvPr/>
          </p:nvSpPr>
          <p:spPr>
            <a:xfrm>
              <a:off x="1054329" y="3075320"/>
              <a:ext cx="129600" cy="12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7" name="CaixaDeTexto 36"/>
            <p:cNvSpPr txBox="1"/>
            <p:nvPr/>
          </p:nvSpPr>
          <p:spPr>
            <a:xfrm>
              <a:off x="1174178" y="2991618"/>
              <a:ext cx="650102" cy="295466"/>
            </a:xfrm>
            <a:prstGeom prst="rect">
              <a:avLst/>
            </a:prstGeom>
            <a:noFill/>
          </p:spPr>
          <p:txBody>
            <a:bodyPr wrap="square" rtlCol="0">
              <a:spAutoFit/>
            </a:bodyPr>
            <a:lstStyle/>
            <a:p>
              <a:r>
                <a:rPr lang="pt-BR" sz="1330" b="1" dirty="0" smtClean="0">
                  <a:solidFill>
                    <a:schemeClr val="tx1">
                      <a:lumMod val="50000"/>
                      <a:lumOff val="50000"/>
                    </a:schemeClr>
                  </a:solidFill>
                </a:rPr>
                <a:t>2021</a:t>
              </a:r>
              <a:endParaRPr lang="pt-BR" sz="1330" b="1" dirty="0">
                <a:solidFill>
                  <a:schemeClr val="tx1">
                    <a:lumMod val="50000"/>
                    <a:lumOff val="50000"/>
                  </a:schemeClr>
                </a:solidFill>
              </a:endParaRPr>
            </a:p>
          </p:txBody>
        </p:sp>
        <p:sp>
          <p:nvSpPr>
            <p:cNvPr id="38" name="Retângulo 37"/>
            <p:cNvSpPr/>
            <p:nvPr/>
          </p:nvSpPr>
          <p:spPr>
            <a:xfrm>
              <a:off x="6184830" y="4651661"/>
              <a:ext cx="432000" cy="7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9" name="CaixaDeTexto 38"/>
            <p:cNvSpPr txBox="1"/>
            <p:nvPr/>
          </p:nvSpPr>
          <p:spPr>
            <a:xfrm>
              <a:off x="6141948" y="4354657"/>
              <a:ext cx="629245" cy="297004"/>
            </a:xfrm>
            <a:prstGeom prst="rect">
              <a:avLst/>
            </a:prstGeom>
            <a:noFill/>
          </p:spPr>
          <p:txBody>
            <a:bodyPr wrap="square" rtlCol="0">
              <a:spAutoFit/>
            </a:bodyPr>
            <a:lstStyle/>
            <a:p>
              <a:r>
                <a:rPr lang="pt-BR" sz="1320" b="1" dirty="0" smtClean="0">
                  <a:solidFill>
                    <a:schemeClr val="tx1">
                      <a:lumMod val="50000"/>
                      <a:lumOff val="50000"/>
                    </a:schemeClr>
                  </a:solidFill>
                </a:rPr>
                <a:t>2.5%</a:t>
              </a:r>
              <a:endParaRPr lang="pt-BR" sz="1320" b="1" dirty="0">
                <a:solidFill>
                  <a:schemeClr val="tx1">
                    <a:lumMod val="50000"/>
                    <a:lumOff val="50000"/>
                  </a:schemeClr>
                </a:solidFill>
              </a:endParaRPr>
            </a:p>
          </p:txBody>
        </p:sp>
        <p:pic>
          <p:nvPicPr>
            <p:cNvPr id="40" name="Imagem 39"/>
            <p:cNvPicPr>
              <a:picLocks noChangeAspect="1"/>
            </p:cNvPicPr>
            <p:nvPr/>
          </p:nvPicPr>
          <p:blipFill rotWithShape="1">
            <a:blip r:embed="rId3"/>
            <a:srcRect l="44903" r="44409"/>
            <a:stretch/>
          </p:blipFill>
          <p:spPr>
            <a:xfrm>
              <a:off x="6622319" y="2474086"/>
              <a:ext cx="955040" cy="3581400"/>
            </a:xfrm>
            <a:prstGeom prst="rect">
              <a:avLst/>
            </a:prstGeom>
          </p:spPr>
        </p:pic>
        <p:sp>
          <p:nvSpPr>
            <p:cNvPr id="41" name="Retângulo 40"/>
            <p:cNvSpPr/>
            <p:nvPr/>
          </p:nvSpPr>
          <p:spPr>
            <a:xfrm>
              <a:off x="7556598" y="4247010"/>
              <a:ext cx="432000" cy="4766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2" name="CaixaDeTexto 41"/>
            <p:cNvSpPr txBox="1"/>
            <p:nvPr/>
          </p:nvSpPr>
          <p:spPr>
            <a:xfrm>
              <a:off x="7470549" y="3981510"/>
              <a:ext cx="739315" cy="297004"/>
            </a:xfrm>
            <a:prstGeom prst="rect">
              <a:avLst/>
            </a:prstGeom>
            <a:noFill/>
          </p:spPr>
          <p:txBody>
            <a:bodyPr wrap="square" rtlCol="0">
              <a:spAutoFit/>
            </a:bodyPr>
            <a:lstStyle/>
            <a:p>
              <a:r>
                <a:rPr lang="pt-BR" sz="1320" b="1" dirty="0" smtClean="0">
                  <a:solidFill>
                    <a:schemeClr val="tx1">
                      <a:lumMod val="50000"/>
                      <a:lumOff val="50000"/>
                    </a:schemeClr>
                  </a:solidFill>
                </a:rPr>
                <a:t>12.8%</a:t>
              </a:r>
              <a:endParaRPr lang="pt-BR" sz="1320" b="1" dirty="0">
                <a:solidFill>
                  <a:schemeClr val="tx1">
                    <a:lumMod val="50000"/>
                    <a:lumOff val="50000"/>
                  </a:schemeClr>
                </a:solidFill>
              </a:endParaRPr>
            </a:p>
          </p:txBody>
        </p:sp>
        <p:pic>
          <p:nvPicPr>
            <p:cNvPr id="43" name="Imagem 42"/>
            <p:cNvPicPr>
              <a:picLocks noChangeAspect="1"/>
            </p:cNvPicPr>
            <p:nvPr/>
          </p:nvPicPr>
          <p:blipFill rotWithShape="1">
            <a:blip r:embed="rId3"/>
            <a:srcRect l="55839" r="33473"/>
            <a:stretch/>
          </p:blipFill>
          <p:spPr>
            <a:xfrm>
              <a:off x="7998195" y="2474086"/>
              <a:ext cx="955039" cy="3581400"/>
            </a:xfrm>
            <a:prstGeom prst="rect">
              <a:avLst/>
            </a:prstGeom>
          </p:spPr>
        </p:pic>
        <p:sp>
          <p:nvSpPr>
            <p:cNvPr id="44" name="Retângulo 43"/>
            <p:cNvSpPr/>
            <p:nvPr/>
          </p:nvSpPr>
          <p:spPr>
            <a:xfrm>
              <a:off x="8946145" y="4590262"/>
              <a:ext cx="432000" cy="1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5" name="CaixaDeTexto 44"/>
            <p:cNvSpPr txBox="1"/>
            <p:nvPr/>
          </p:nvSpPr>
          <p:spPr>
            <a:xfrm>
              <a:off x="8918592" y="4315359"/>
              <a:ext cx="629245" cy="297004"/>
            </a:xfrm>
            <a:prstGeom prst="rect">
              <a:avLst/>
            </a:prstGeom>
            <a:noFill/>
          </p:spPr>
          <p:txBody>
            <a:bodyPr wrap="square" rtlCol="0">
              <a:spAutoFit/>
            </a:bodyPr>
            <a:lstStyle/>
            <a:p>
              <a:r>
                <a:rPr lang="pt-BR" sz="1320" b="1" dirty="0" smtClean="0">
                  <a:solidFill>
                    <a:schemeClr val="tx1">
                      <a:lumMod val="50000"/>
                      <a:lumOff val="50000"/>
                    </a:schemeClr>
                  </a:solidFill>
                </a:rPr>
                <a:t>3.4%</a:t>
              </a:r>
              <a:endParaRPr lang="pt-BR" sz="1320" b="1" dirty="0">
                <a:solidFill>
                  <a:schemeClr val="tx1">
                    <a:lumMod val="50000"/>
                    <a:lumOff val="50000"/>
                  </a:schemeClr>
                </a:solidFill>
              </a:endParaRPr>
            </a:p>
          </p:txBody>
        </p:sp>
        <p:pic>
          <p:nvPicPr>
            <p:cNvPr id="46" name="Imagem 45"/>
            <p:cNvPicPr>
              <a:picLocks noChangeAspect="1"/>
            </p:cNvPicPr>
            <p:nvPr/>
          </p:nvPicPr>
          <p:blipFill rotWithShape="1">
            <a:blip r:embed="rId3"/>
            <a:srcRect l="66528" r="22670"/>
            <a:stretch/>
          </p:blipFill>
          <p:spPr>
            <a:xfrm>
              <a:off x="9383496" y="2474086"/>
              <a:ext cx="965200" cy="3581400"/>
            </a:xfrm>
            <a:prstGeom prst="rect">
              <a:avLst/>
            </a:prstGeom>
          </p:spPr>
        </p:pic>
        <p:sp>
          <p:nvSpPr>
            <p:cNvPr id="47" name="Retângulo 46"/>
            <p:cNvSpPr/>
            <p:nvPr/>
          </p:nvSpPr>
          <p:spPr>
            <a:xfrm>
              <a:off x="10351633" y="4651661"/>
              <a:ext cx="432000" cy="7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8" name="CaixaDeTexto 47"/>
            <p:cNvSpPr txBox="1"/>
            <p:nvPr/>
          </p:nvSpPr>
          <p:spPr>
            <a:xfrm>
              <a:off x="10313084" y="4375784"/>
              <a:ext cx="629245" cy="297004"/>
            </a:xfrm>
            <a:prstGeom prst="rect">
              <a:avLst/>
            </a:prstGeom>
            <a:noFill/>
          </p:spPr>
          <p:txBody>
            <a:bodyPr wrap="square" rtlCol="0">
              <a:spAutoFit/>
            </a:bodyPr>
            <a:lstStyle/>
            <a:p>
              <a:r>
                <a:rPr lang="pt-BR" sz="1320" b="1" dirty="0" smtClean="0">
                  <a:solidFill>
                    <a:schemeClr val="tx1">
                      <a:lumMod val="50000"/>
                      <a:lumOff val="50000"/>
                    </a:schemeClr>
                  </a:solidFill>
                </a:rPr>
                <a:t>2.2%</a:t>
              </a:r>
              <a:endParaRPr lang="pt-BR" sz="1320" b="1" dirty="0">
                <a:solidFill>
                  <a:schemeClr val="tx1">
                    <a:lumMod val="50000"/>
                    <a:lumOff val="50000"/>
                  </a:schemeClr>
                </a:solidFill>
              </a:endParaRPr>
            </a:p>
          </p:txBody>
        </p:sp>
        <p:pic>
          <p:nvPicPr>
            <p:cNvPr id="49" name="Imagem 48"/>
            <p:cNvPicPr>
              <a:picLocks noChangeAspect="1"/>
            </p:cNvPicPr>
            <p:nvPr/>
          </p:nvPicPr>
          <p:blipFill rotWithShape="1">
            <a:blip r:embed="rId3"/>
            <a:srcRect l="77292" r="11906"/>
            <a:stretch/>
          </p:blipFill>
          <p:spPr>
            <a:xfrm>
              <a:off x="10791360" y="2474086"/>
              <a:ext cx="965200" cy="3581400"/>
            </a:xfrm>
            <a:prstGeom prst="rect">
              <a:avLst/>
            </a:prstGeom>
          </p:spPr>
        </p:pic>
        <p:sp>
          <p:nvSpPr>
            <p:cNvPr id="50" name="Retângulo 49"/>
            <p:cNvSpPr/>
            <p:nvPr/>
          </p:nvSpPr>
          <p:spPr>
            <a:xfrm>
              <a:off x="11726299" y="4590262"/>
              <a:ext cx="432000" cy="1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1" name="CaixaDeTexto 50"/>
            <p:cNvSpPr txBox="1"/>
            <p:nvPr/>
          </p:nvSpPr>
          <p:spPr>
            <a:xfrm>
              <a:off x="11707533" y="4313077"/>
              <a:ext cx="629245" cy="297004"/>
            </a:xfrm>
            <a:prstGeom prst="rect">
              <a:avLst/>
            </a:prstGeom>
            <a:noFill/>
          </p:spPr>
          <p:txBody>
            <a:bodyPr wrap="square" rtlCol="0">
              <a:spAutoFit/>
            </a:bodyPr>
            <a:lstStyle/>
            <a:p>
              <a:r>
                <a:rPr lang="pt-BR" sz="1320" b="1" dirty="0" smtClean="0">
                  <a:solidFill>
                    <a:schemeClr val="tx1">
                      <a:lumMod val="50000"/>
                      <a:lumOff val="50000"/>
                    </a:schemeClr>
                  </a:solidFill>
                </a:rPr>
                <a:t>3.4%</a:t>
              </a:r>
              <a:endParaRPr lang="pt-BR" sz="1320" b="1" dirty="0">
                <a:solidFill>
                  <a:schemeClr val="tx1">
                    <a:lumMod val="50000"/>
                    <a:lumOff val="50000"/>
                  </a:schemeClr>
                </a:solidFill>
              </a:endParaRPr>
            </a:p>
          </p:txBody>
        </p:sp>
        <p:pic>
          <p:nvPicPr>
            <p:cNvPr id="52" name="Imagem 51"/>
            <p:cNvPicPr>
              <a:picLocks noChangeAspect="1"/>
            </p:cNvPicPr>
            <p:nvPr/>
          </p:nvPicPr>
          <p:blipFill rotWithShape="1">
            <a:blip r:embed="rId3"/>
            <a:srcRect l="88205" r="1595"/>
            <a:stretch/>
          </p:blipFill>
          <p:spPr>
            <a:xfrm>
              <a:off x="12171680" y="2474086"/>
              <a:ext cx="911398" cy="3581400"/>
            </a:xfrm>
            <a:prstGeom prst="rect">
              <a:avLst/>
            </a:prstGeom>
          </p:spPr>
        </p:pic>
      </p:grpSp>
      <p:grpSp>
        <p:nvGrpSpPr>
          <p:cNvPr id="81" name="Agrupar 80"/>
          <p:cNvGrpSpPr/>
          <p:nvPr/>
        </p:nvGrpSpPr>
        <p:grpSpPr>
          <a:xfrm>
            <a:off x="1603884" y="1128901"/>
            <a:ext cx="9291132" cy="2936085"/>
            <a:chOff x="1508388" y="1510622"/>
            <a:chExt cx="9291132" cy="2936085"/>
          </a:xfrm>
        </p:grpSpPr>
        <p:grpSp>
          <p:nvGrpSpPr>
            <p:cNvPr id="67" name="Agrupar 66"/>
            <p:cNvGrpSpPr/>
            <p:nvPr/>
          </p:nvGrpSpPr>
          <p:grpSpPr>
            <a:xfrm>
              <a:off x="1508388" y="1510622"/>
              <a:ext cx="7213430" cy="2936085"/>
              <a:chOff x="1508388" y="1510622"/>
              <a:chExt cx="7213430" cy="2936085"/>
            </a:xfrm>
          </p:grpSpPr>
          <p:grpSp>
            <p:nvGrpSpPr>
              <p:cNvPr id="54" name="Agrupar 53"/>
              <p:cNvGrpSpPr/>
              <p:nvPr/>
            </p:nvGrpSpPr>
            <p:grpSpPr>
              <a:xfrm>
                <a:off x="1508388" y="1510622"/>
                <a:ext cx="7213430" cy="2574689"/>
                <a:chOff x="934914" y="1160497"/>
                <a:chExt cx="7213430" cy="2574689"/>
              </a:xfrm>
            </p:grpSpPr>
            <p:cxnSp>
              <p:nvCxnSpPr>
                <p:cNvPr id="8" name="Conector de Seta Reta 7"/>
                <p:cNvCxnSpPr/>
                <p:nvPr/>
              </p:nvCxnSpPr>
              <p:spPr>
                <a:xfrm flipH="1">
                  <a:off x="934914" y="1652312"/>
                  <a:ext cx="7078" cy="934775"/>
                </a:xfrm>
                <a:prstGeom prst="straightConnector1">
                  <a:avLst/>
                </a:prstGeom>
                <a:ln w="5080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10" name="Conector de Seta Reta 9"/>
                <p:cNvCxnSpPr/>
                <p:nvPr/>
              </p:nvCxnSpPr>
              <p:spPr>
                <a:xfrm flipV="1">
                  <a:off x="6321824" y="3137288"/>
                  <a:ext cx="10274" cy="597898"/>
                </a:xfrm>
                <a:prstGeom prst="straightConnector1">
                  <a:avLst/>
                </a:prstGeom>
                <a:ln w="508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19" name="CaixaDeTexto 18"/>
                <p:cNvSpPr txBox="1"/>
                <p:nvPr/>
              </p:nvSpPr>
              <p:spPr>
                <a:xfrm>
                  <a:off x="5977508" y="1160497"/>
                  <a:ext cx="2170836" cy="646331"/>
                </a:xfrm>
                <a:prstGeom prst="rect">
                  <a:avLst/>
                </a:prstGeom>
                <a:noFill/>
                <a:ln>
                  <a:solidFill>
                    <a:srgbClr val="FF0000"/>
                  </a:solidFill>
                  <a:prstDash val="sysDash"/>
                </a:ln>
              </p:spPr>
              <p:txBody>
                <a:bodyPr wrap="square" rtlCol="0">
                  <a:spAutoFit/>
                </a:bodyPr>
                <a:lstStyle/>
                <a:p>
                  <a:r>
                    <a:rPr lang="en-US" dirty="0" smtClean="0">
                      <a:solidFill>
                        <a:srgbClr val="FF0000"/>
                      </a:solidFill>
                    </a:rPr>
                    <a:t>Effects of an extreme climate event</a:t>
                  </a:r>
                  <a:endParaRPr lang="en-US" dirty="0">
                    <a:solidFill>
                      <a:srgbClr val="FF0000"/>
                    </a:solidFill>
                  </a:endParaRPr>
                </a:p>
              </p:txBody>
            </p:sp>
            <p:cxnSp>
              <p:nvCxnSpPr>
                <p:cNvPr id="20" name="Conector Angulado 19"/>
                <p:cNvCxnSpPr>
                  <a:stCxn id="19" idx="2"/>
                </p:cNvCxnSpPr>
                <p:nvPr/>
              </p:nvCxnSpPr>
              <p:spPr>
                <a:xfrm rot="5400000">
                  <a:off x="5871337" y="2350895"/>
                  <a:ext cx="1735657" cy="647522"/>
                </a:xfrm>
                <a:prstGeom prst="bentConnector3">
                  <a:avLst>
                    <a:gd name="adj1" fmla="val 99620"/>
                  </a:avLst>
                </a:prstGeom>
                <a:ln cmpd="sng">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1" name="Conector Angulado 20"/>
                <p:cNvCxnSpPr>
                  <a:stCxn id="19" idx="1"/>
                </p:cNvCxnSpPr>
                <p:nvPr/>
              </p:nvCxnSpPr>
              <p:spPr>
                <a:xfrm rot="10800000" flipV="1">
                  <a:off x="983040" y="1483663"/>
                  <a:ext cx="4994469" cy="432822"/>
                </a:xfrm>
                <a:prstGeom prst="bentConnector3">
                  <a:avLst>
                    <a:gd name="adj1" fmla="val 50000"/>
                  </a:avLst>
                </a:prstGeom>
                <a:ln>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grpSp>
          <p:cxnSp>
            <p:nvCxnSpPr>
              <p:cNvPr id="63" name="Conector de Seta Reta 62"/>
              <p:cNvCxnSpPr/>
              <p:nvPr/>
            </p:nvCxnSpPr>
            <p:spPr>
              <a:xfrm flipV="1">
                <a:off x="8195763" y="4130319"/>
                <a:ext cx="2300" cy="316388"/>
              </a:xfrm>
              <a:prstGeom prst="straightConnector1">
                <a:avLst/>
              </a:prstGeom>
              <a:ln w="5080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66" name="Conector Angulado 65"/>
              <p:cNvCxnSpPr/>
              <p:nvPr/>
            </p:nvCxnSpPr>
            <p:spPr>
              <a:xfrm>
                <a:off x="7636400" y="3892610"/>
                <a:ext cx="450055" cy="442158"/>
              </a:xfrm>
              <a:prstGeom prst="bentConnector3">
                <a:avLst>
                  <a:gd name="adj1" fmla="val 50000"/>
                </a:avLst>
              </a:prstGeom>
              <a:ln>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grpSp>
        <p:cxnSp>
          <p:nvCxnSpPr>
            <p:cNvPr id="79" name="Conector Angulado 78"/>
            <p:cNvCxnSpPr/>
            <p:nvPr/>
          </p:nvCxnSpPr>
          <p:spPr>
            <a:xfrm>
              <a:off x="7869866" y="3892608"/>
              <a:ext cx="2929654" cy="471345"/>
            </a:xfrm>
            <a:prstGeom prst="bentConnector3">
              <a:avLst>
                <a:gd name="adj1" fmla="val 90865"/>
              </a:avLst>
            </a:prstGeom>
            <a:ln>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grpSp>
      <p:cxnSp>
        <p:nvCxnSpPr>
          <p:cNvPr id="90" name="Conector de Seta Reta 89"/>
          <p:cNvCxnSpPr/>
          <p:nvPr/>
        </p:nvCxnSpPr>
        <p:spPr>
          <a:xfrm flipV="1">
            <a:off x="4094944" y="3730533"/>
            <a:ext cx="1258273" cy="104452"/>
          </a:xfrm>
          <a:prstGeom prst="straightConnector1">
            <a:avLst/>
          </a:prstGeom>
          <a:ln w="444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91" name="Conector de Seta Reta 90"/>
          <p:cNvCxnSpPr/>
          <p:nvPr/>
        </p:nvCxnSpPr>
        <p:spPr>
          <a:xfrm flipV="1">
            <a:off x="5492233" y="3878551"/>
            <a:ext cx="1039254" cy="98981"/>
          </a:xfrm>
          <a:prstGeom prst="straightConnector1">
            <a:avLst/>
          </a:prstGeom>
          <a:ln w="444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93" name="Conector Angulado 92"/>
          <p:cNvCxnSpPr/>
          <p:nvPr/>
        </p:nvCxnSpPr>
        <p:spPr>
          <a:xfrm rot="16200000" flipH="1">
            <a:off x="4191932" y="3180834"/>
            <a:ext cx="742912" cy="229843"/>
          </a:xfrm>
          <a:prstGeom prst="bentConnector3">
            <a:avLst>
              <a:gd name="adj1" fmla="val 50000"/>
            </a:avLst>
          </a:prstGeom>
          <a:ln>
            <a:solidFill>
              <a:schemeClr val="accent6"/>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3" name="CaixaDeTexto 12"/>
          <p:cNvSpPr txBox="1"/>
          <p:nvPr/>
        </p:nvSpPr>
        <p:spPr>
          <a:xfrm>
            <a:off x="3945398" y="2264346"/>
            <a:ext cx="2592401" cy="646331"/>
          </a:xfrm>
          <a:prstGeom prst="rect">
            <a:avLst/>
          </a:prstGeom>
          <a:noFill/>
          <a:ln>
            <a:solidFill>
              <a:schemeClr val="accent6"/>
            </a:solidFill>
            <a:prstDash val="sysDash"/>
          </a:ln>
        </p:spPr>
        <p:txBody>
          <a:bodyPr wrap="square" rtlCol="0">
            <a:spAutoFit/>
          </a:bodyPr>
          <a:lstStyle/>
          <a:p>
            <a:r>
              <a:rPr lang="en-US" dirty="0" smtClean="0">
                <a:solidFill>
                  <a:srgbClr val="00B050"/>
                </a:solidFill>
              </a:rPr>
              <a:t>Increasing participations of solar and wind power</a:t>
            </a:r>
            <a:endParaRPr lang="en-US" dirty="0">
              <a:solidFill>
                <a:srgbClr val="00B050"/>
              </a:solidFill>
            </a:endParaRPr>
          </a:p>
        </p:txBody>
      </p:sp>
      <p:cxnSp>
        <p:nvCxnSpPr>
          <p:cNvPr id="103" name="Conector Angulado 102"/>
          <p:cNvCxnSpPr/>
          <p:nvPr/>
        </p:nvCxnSpPr>
        <p:spPr>
          <a:xfrm rot="16200000" flipH="1">
            <a:off x="5321934" y="3217815"/>
            <a:ext cx="945170" cy="316915"/>
          </a:xfrm>
          <a:prstGeom prst="bentConnector3">
            <a:avLst>
              <a:gd name="adj1" fmla="val 50000"/>
            </a:avLst>
          </a:prstGeom>
          <a:ln>
            <a:solidFill>
              <a:schemeClr val="accent6"/>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28" name="Conector de Seta Reta 127"/>
          <p:cNvCxnSpPr/>
          <p:nvPr/>
        </p:nvCxnSpPr>
        <p:spPr>
          <a:xfrm flipV="1">
            <a:off x="10962083" y="3757995"/>
            <a:ext cx="2300" cy="316388"/>
          </a:xfrm>
          <a:prstGeom prst="straightConnector1">
            <a:avLst/>
          </a:prstGeom>
          <a:ln w="508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55" name="CaixaDeTexto 54"/>
          <p:cNvSpPr txBox="1"/>
          <p:nvPr/>
        </p:nvSpPr>
        <p:spPr>
          <a:xfrm>
            <a:off x="9276262" y="5850026"/>
            <a:ext cx="2948459" cy="307777"/>
          </a:xfrm>
          <a:prstGeom prst="rect">
            <a:avLst/>
          </a:prstGeom>
          <a:noFill/>
        </p:spPr>
        <p:txBody>
          <a:bodyPr wrap="square" rtlCol="0">
            <a:spAutoFit/>
          </a:bodyPr>
          <a:lstStyle/>
          <a:p>
            <a:r>
              <a:rPr lang="en-US" sz="1400" dirty="0" smtClean="0"/>
              <a:t>Source: Energy Research Office (EPE)</a:t>
            </a:r>
            <a:endParaRPr lang="en-US" sz="1400" dirty="0"/>
          </a:p>
        </p:txBody>
      </p:sp>
    </p:spTree>
    <p:extLst>
      <p:ext uri="{BB962C8B-B14F-4D97-AF65-F5344CB8AC3E}">
        <p14:creationId xmlns:p14="http://schemas.microsoft.com/office/powerpoint/2010/main" val="24097384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1"/>
          </p:nvPr>
        </p:nvSpPr>
        <p:spPr/>
        <p:txBody>
          <a:bodyPr/>
          <a:lstStyle/>
          <a:p>
            <a:fld id="{AD23D900-65C0-49C9-8373-669AF21A8E0C}" type="slidenum">
              <a:rPr lang="pt-BR" smtClean="0"/>
              <a:pPr/>
              <a:t>9</a:t>
            </a:fld>
            <a:endParaRPr lang="pt-BR" dirty="0"/>
          </a:p>
        </p:txBody>
      </p:sp>
      <p:sp>
        <p:nvSpPr>
          <p:cNvPr id="4" name="Título 3"/>
          <p:cNvSpPr>
            <a:spLocks noGrp="1"/>
          </p:cNvSpPr>
          <p:nvPr>
            <p:ph type="title"/>
          </p:nvPr>
        </p:nvSpPr>
        <p:spPr/>
        <p:txBody>
          <a:bodyPr/>
          <a:lstStyle/>
          <a:p>
            <a:r>
              <a:rPr lang="en-US" dirty="0" smtClean="0"/>
              <a:t>Share of renewables in the </a:t>
            </a:r>
            <a:r>
              <a:rPr lang="en-US" u="sng" dirty="0" smtClean="0"/>
              <a:t>electrical mix </a:t>
            </a:r>
            <a:r>
              <a:rPr lang="en-US" dirty="0" smtClean="0"/>
              <a:t>has </a:t>
            </a:r>
            <a:r>
              <a:rPr lang="en-US" dirty="0"/>
              <a:t>remained at a high </a:t>
            </a:r>
            <a:r>
              <a:rPr lang="en-US" dirty="0" smtClean="0"/>
              <a:t>level in the last 20 years </a:t>
            </a:r>
            <a:r>
              <a:rPr lang="en-US" dirty="0" smtClean="0"/>
              <a:t>(never below 74%)</a:t>
            </a:r>
            <a:endParaRPr lang="pt-BR" dirty="0"/>
          </a:p>
        </p:txBody>
      </p:sp>
      <p:sp>
        <p:nvSpPr>
          <p:cNvPr id="5" name="Espaço Reservado para Rodapé 4"/>
          <p:cNvSpPr>
            <a:spLocks noGrp="1"/>
          </p:cNvSpPr>
          <p:nvPr>
            <p:ph type="ftr" sz="quarter" idx="14"/>
          </p:nvPr>
        </p:nvSpPr>
        <p:spPr/>
        <p:txBody>
          <a:bodyPr/>
          <a:lstStyle/>
          <a:p>
            <a:r>
              <a:rPr lang="en-US" smtClean="0"/>
              <a:t>									14th BIS CCA Research Conference – Bogotá – 2024</a:t>
            </a:r>
            <a:endParaRPr lang="pt-BR" dirty="0"/>
          </a:p>
        </p:txBody>
      </p:sp>
      <p:sp>
        <p:nvSpPr>
          <p:cNvPr id="8" name="CaixaDeTexto 7"/>
          <p:cNvSpPr txBox="1"/>
          <p:nvPr/>
        </p:nvSpPr>
        <p:spPr>
          <a:xfrm>
            <a:off x="9276262" y="5850026"/>
            <a:ext cx="2948459" cy="307777"/>
          </a:xfrm>
          <a:prstGeom prst="rect">
            <a:avLst/>
          </a:prstGeom>
          <a:noFill/>
        </p:spPr>
        <p:txBody>
          <a:bodyPr wrap="square" rtlCol="0">
            <a:spAutoFit/>
          </a:bodyPr>
          <a:lstStyle/>
          <a:p>
            <a:r>
              <a:rPr lang="en-US" sz="1400" dirty="0" smtClean="0"/>
              <a:t>Source: Energy Research Office (EPE)</a:t>
            </a:r>
            <a:endParaRPr lang="en-US" sz="1400" dirty="0"/>
          </a:p>
        </p:txBody>
      </p:sp>
      <p:pic>
        <p:nvPicPr>
          <p:cNvPr id="3" name="Imagem 2"/>
          <p:cNvPicPr>
            <a:picLocks noChangeAspect="1"/>
          </p:cNvPicPr>
          <p:nvPr/>
        </p:nvPicPr>
        <p:blipFill>
          <a:blip r:embed="rId2"/>
          <a:stretch>
            <a:fillRect/>
          </a:stretch>
        </p:blipFill>
        <p:spPr>
          <a:xfrm>
            <a:off x="480000" y="1464981"/>
            <a:ext cx="11311507" cy="3194853"/>
          </a:xfrm>
          <a:prstGeom prst="rect">
            <a:avLst/>
          </a:prstGeom>
        </p:spPr>
      </p:pic>
      <p:sp>
        <p:nvSpPr>
          <p:cNvPr id="20" name="Espaço Reservado para Conteúdo 2">
            <a:extLst>
              <a:ext uri="{FF2B5EF4-FFF2-40B4-BE49-F238E27FC236}">
                <a16:creationId xmlns:a16="http://schemas.microsoft.com/office/drawing/2014/main" id="{A51CE6F8-A392-A79D-8801-4B88C3446ECE}"/>
              </a:ext>
            </a:extLst>
          </p:cNvPr>
          <p:cNvSpPr>
            <a:spLocks noGrp="1"/>
          </p:cNvSpPr>
          <p:nvPr>
            <p:ph sz="quarter" idx="12"/>
          </p:nvPr>
        </p:nvSpPr>
        <p:spPr>
          <a:xfrm>
            <a:off x="628719" y="4857648"/>
            <a:ext cx="11083281" cy="1299784"/>
          </a:xfrm>
        </p:spPr>
        <p:txBody>
          <a:bodyPr/>
          <a:lstStyle/>
          <a:p>
            <a:r>
              <a:rPr lang="en-US" dirty="0" smtClean="0"/>
              <a:t>Share of hydro power has decreased in the last 15 years</a:t>
            </a:r>
          </a:p>
          <a:p>
            <a:r>
              <a:rPr lang="en-US" dirty="0" smtClean="0"/>
              <a:t>Share of wind has increased in the last 10 years</a:t>
            </a:r>
          </a:p>
          <a:p>
            <a:r>
              <a:rPr lang="en-US" dirty="0" smtClean="0"/>
              <a:t>Share </a:t>
            </a:r>
            <a:r>
              <a:rPr lang="en-US" dirty="0"/>
              <a:t>of </a:t>
            </a:r>
            <a:r>
              <a:rPr lang="en-US" dirty="0" smtClean="0"/>
              <a:t>solar </a:t>
            </a:r>
            <a:r>
              <a:rPr lang="en-US" dirty="0"/>
              <a:t>(photovoltaic) has increased in the last </a:t>
            </a:r>
            <a:r>
              <a:rPr lang="en-US" dirty="0" smtClean="0"/>
              <a:t>5 </a:t>
            </a:r>
            <a:r>
              <a:rPr lang="en-US" dirty="0"/>
              <a:t>years</a:t>
            </a:r>
          </a:p>
          <a:p>
            <a:endParaRPr lang="en-US" dirty="0" smtClean="0"/>
          </a:p>
          <a:p>
            <a:endParaRPr lang="en-US" sz="1800" dirty="0" smtClean="0"/>
          </a:p>
          <a:p>
            <a:pPr lvl="1"/>
            <a:endParaRPr lang="en-US" dirty="0"/>
          </a:p>
        </p:txBody>
      </p:sp>
      <p:sp>
        <p:nvSpPr>
          <p:cNvPr id="21" name="Elipse 20"/>
          <p:cNvSpPr/>
          <p:nvPr/>
        </p:nvSpPr>
        <p:spPr>
          <a:xfrm>
            <a:off x="3309945" y="1585652"/>
            <a:ext cx="604006" cy="549913"/>
          </a:xfrm>
          <a:prstGeom prst="ellipse">
            <a:avLst/>
          </a:prstGeom>
          <a:noFill/>
          <a:ln w="190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Elipse 21"/>
          <p:cNvSpPr/>
          <p:nvPr/>
        </p:nvSpPr>
        <p:spPr>
          <a:xfrm>
            <a:off x="2207703" y="1577914"/>
            <a:ext cx="604006" cy="549913"/>
          </a:xfrm>
          <a:prstGeom prst="ellipse">
            <a:avLst/>
          </a:prstGeom>
          <a:noFill/>
          <a:ln w="190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672650345"/>
      </p:ext>
    </p:extLst>
  </p:cSld>
  <p:clrMapOvr>
    <a:masterClrMapping/>
  </p:clrMapOvr>
  <p:timing>
    <p:tnLst>
      <p:par>
        <p:cTn id="1" dur="indefinite" restart="never" nodeType="tmRoot"/>
      </p:par>
    </p:tnLst>
  </p:timing>
</p:sld>
</file>

<file path=ppt/theme/theme1.xml><?xml version="1.0" encoding="utf-8"?>
<a:theme xmlns:a="http://schemas.openxmlformats.org/drawingml/2006/main" name="BCB Copom Título">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pom - sl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Personalizar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60778</TotalTime>
  <Words>3929</Words>
  <Application>Microsoft Office PowerPoint</Application>
  <PresentationFormat>Widescreen</PresentationFormat>
  <Paragraphs>324</Paragraphs>
  <Slides>33</Slides>
  <Notes>4</Notes>
  <HiddenSlides>0</HiddenSlides>
  <MMClips>0</MMClips>
  <ScaleCrop>false</ScaleCrop>
  <HeadingPairs>
    <vt:vector size="6" baseType="variant">
      <vt:variant>
        <vt:lpstr>Fontes usadas</vt:lpstr>
      </vt:variant>
      <vt:variant>
        <vt:i4>5</vt:i4>
      </vt:variant>
      <vt:variant>
        <vt:lpstr>Tema</vt:lpstr>
      </vt:variant>
      <vt:variant>
        <vt:i4>3</vt:i4>
      </vt:variant>
      <vt:variant>
        <vt:lpstr>Títulos de slides</vt:lpstr>
      </vt:variant>
      <vt:variant>
        <vt:i4>33</vt:i4>
      </vt:variant>
    </vt:vector>
  </HeadingPairs>
  <TitlesOfParts>
    <vt:vector size="41" baseType="lpstr">
      <vt:lpstr>Arial</vt:lpstr>
      <vt:lpstr>Calibri</vt:lpstr>
      <vt:lpstr>Calibri Light</vt:lpstr>
      <vt:lpstr>Cambria Math</vt:lpstr>
      <vt:lpstr>Times New Roman</vt:lpstr>
      <vt:lpstr>BCB Copom Título</vt:lpstr>
      <vt:lpstr>Copom - slides</vt:lpstr>
      <vt:lpstr>Personalizar design</vt:lpstr>
      <vt:lpstr>  Mitigating Policies for Pollutant Emissions in a DSGE for the Brazilian Economy  Marcos Valli Jorge Angelo M Fasolo Silvio Michel de Azevedo Costa  December  3, 2024    The views expressed in this presentation are those of the authors and should not be interpreted as representing the positions of the Banco Central do Brasil or its board members.</vt:lpstr>
      <vt:lpstr>Introduction</vt:lpstr>
      <vt:lpstr>Quick Overview on Data from  the Brazilian Energy Sector  Sources: Energy Research Office (www.epe.gov.br) and  International Energy Agency </vt:lpstr>
      <vt:lpstr>Energy final consumption in 2023: shares among the sectors</vt:lpstr>
      <vt:lpstr>Total Energy Supply (TES): per capita X per GDP</vt:lpstr>
      <vt:lpstr>Evolution of TES per Capita : Brazil and the World</vt:lpstr>
      <vt:lpstr>Electrical mix: share of renewables</vt:lpstr>
      <vt:lpstr>Breakdown of the Brazilian electrical mix</vt:lpstr>
      <vt:lpstr>Share of renewables in the electrical mix has remained at a high level in the last 20 years (never below 74%)</vt:lpstr>
      <vt:lpstr>Breakdown of Total Energy Supply (TES) in Brazil - 2023</vt:lpstr>
      <vt:lpstr>TES growth is coming from renewables</vt:lpstr>
      <vt:lpstr>Share of renewables in Total Energy Supply (TES) in Brazil</vt:lpstr>
      <vt:lpstr>Share of renewables in TES has remained at a high level in the last 20 years (above 40%)</vt:lpstr>
      <vt:lpstr>Emissions from energy (2021)</vt:lpstr>
      <vt:lpstr>Emissions per capita and GDP</vt:lpstr>
      <vt:lpstr>Modeling approach and results</vt:lpstr>
      <vt:lpstr>Introduction</vt:lpstr>
      <vt:lpstr>New structure - energy sectors and emissions</vt:lpstr>
      <vt:lpstr>Global Emissions</vt:lpstr>
      <vt:lpstr>Intermediate production</vt:lpstr>
      <vt:lpstr>Domestic Emissions</vt:lpstr>
      <vt:lpstr>Intermediate production (Cont.)</vt:lpstr>
      <vt:lpstr>Climate Policies</vt:lpstr>
      <vt:lpstr>Intermediate Firm - Optimal decision</vt:lpstr>
      <vt:lpstr>Intermediate Firm - Optimal decision (Cont.)</vt:lpstr>
      <vt:lpstr>Intermediate Firm - Optimal decision (Cont.)</vt:lpstr>
      <vt:lpstr>Calibrated parameters of the climate block</vt:lpstr>
      <vt:lpstr>Calibrating - Shock to emission tax in NetZero2050 scenario (5 years) </vt:lpstr>
      <vt:lpstr>IRFs - Shock to emission policies (10 years’ horizon)</vt:lpstr>
      <vt:lpstr>IRFs - Shocks to investments in green energy (10 years’ horizon)</vt:lpstr>
      <vt:lpstr>Simulation 2 - Combined shocks (15 years horizon) </vt:lpstr>
      <vt:lpstr>Conclusions</vt:lpstr>
      <vt:lpstr>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Ricardo Clemente Cayres</dc:creator>
  <cp:lastModifiedBy>Marcos Valli Jorge</cp:lastModifiedBy>
  <cp:revision>856</cp:revision>
  <dcterms:created xsi:type="dcterms:W3CDTF">2017-03-22T18:43:52Z</dcterms:created>
  <dcterms:modified xsi:type="dcterms:W3CDTF">2024-11-28T21:06:13Z</dcterms:modified>
</cp:coreProperties>
</file>